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53"/>
  </p:notesMasterIdLst>
  <p:sldIdLst>
    <p:sldId id="256" r:id="rId2"/>
    <p:sldId id="306" r:id="rId3"/>
    <p:sldId id="307" r:id="rId4"/>
    <p:sldId id="308" r:id="rId5"/>
    <p:sldId id="337" r:id="rId6"/>
    <p:sldId id="301" r:id="rId7"/>
    <p:sldId id="302" r:id="rId8"/>
    <p:sldId id="285" r:id="rId9"/>
    <p:sldId id="341" r:id="rId10"/>
    <p:sldId id="340" r:id="rId11"/>
    <p:sldId id="339" r:id="rId12"/>
    <p:sldId id="286" r:id="rId13"/>
    <p:sldId id="334" r:id="rId14"/>
    <p:sldId id="287" r:id="rId15"/>
    <p:sldId id="288" r:id="rId16"/>
    <p:sldId id="289" r:id="rId17"/>
    <p:sldId id="305" r:id="rId18"/>
    <p:sldId id="309" r:id="rId19"/>
    <p:sldId id="264" r:id="rId20"/>
    <p:sldId id="335" r:id="rId21"/>
    <p:sldId id="342" r:id="rId22"/>
    <p:sldId id="311" r:id="rId23"/>
    <p:sldId id="290" r:id="rId24"/>
    <p:sldId id="266" r:id="rId25"/>
    <p:sldId id="281" r:id="rId26"/>
    <p:sldId id="291" r:id="rId27"/>
    <p:sldId id="312" r:id="rId28"/>
    <p:sldId id="313" r:id="rId29"/>
    <p:sldId id="314" r:id="rId30"/>
    <p:sldId id="318" r:id="rId31"/>
    <p:sldId id="319" r:id="rId32"/>
    <p:sldId id="320" r:id="rId33"/>
    <p:sldId id="321" r:id="rId34"/>
    <p:sldId id="322" r:id="rId35"/>
    <p:sldId id="323" r:id="rId36"/>
    <p:sldId id="325" r:id="rId37"/>
    <p:sldId id="324" r:id="rId38"/>
    <p:sldId id="326" r:id="rId39"/>
    <p:sldId id="327" r:id="rId40"/>
    <p:sldId id="328" r:id="rId41"/>
    <p:sldId id="329" r:id="rId42"/>
    <p:sldId id="330" r:id="rId43"/>
    <p:sldId id="331" r:id="rId44"/>
    <p:sldId id="333" r:id="rId45"/>
    <p:sldId id="293" r:id="rId46"/>
    <p:sldId id="294" r:id="rId47"/>
    <p:sldId id="295" r:id="rId48"/>
    <p:sldId id="296" r:id="rId49"/>
    <p:sldId id="297" r:id="rId50"/>
    <p:sldId id="276" r:id="rId51"/>
    <p:sldId id="277" r:id="rId52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3224F73-AAEF-CEEC-1BBF-79764F893725}" name="FefelovaTA" initials="F" userId="FefelovaT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0000"/>
    <a:srgbClr val="0066FF"/>
    <a:srgbClr val="3399FF"/>
    <a:srgbClr val="B6DDE8"/>
    <a:srgbClr val="99CCFF"/>
    <a:srgbClr val="00B0EE"/>
    <a:srgbClr val="E9F765"/>
    <a:srgbClr val="00A4DE"/>
    <a:srgbClr val="644700"/>
    <a:srgbClr val="503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0172" autoAdjust="0"/>
  </p:normalViewPr>
  <p:slideViewPr>
    <p:cSldViewPr>
      <p:cViewPr varScale="1">
        <p:scale>
          <a:sx n="74" d="100"/>
          <a:sy n="74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8/10/relationships/authors" Target="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Структура собственных доходов</a:t>
            </a:r>
            <a:r>
              <a:rPr lang="ru-RU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бюджета города на 2026</a:t>
            </a:r>
          </a:p>
          <a:p>
            <a:pPr>
              <a:defRPr>
                <a:solidFill>
                  <a:schemeClr val="dk1"/>
                </a:solidFill>
              </a:defRPr>
            </a:pPr>
            <a:r>
              <a:rPr lang="ru-RU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                                                                         </a:t>
            </a:r>
            <a:r>
              <a:rPr lang="ru-RU" sz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тыс. рублей</a:t>
            </a:r>
            <a:endParaRPr lang="ru-RU" sz="1200" dirty="0"/>
          </a:p>
        </c:rich>
      </c:tx>
      <c:layout>
        <c:manualLayout>
          <c:xMode val="edge"/>
          <c:yMode val="edge"/>
          <c:x val="0.10676012461059189"/>
          <c:y val="1.4690873612877468E-2"/>
        </c:manualLayout>
      </c:layout>
      <c:overlay val="0"/>
      <c:spPr>
        <a:gradFill rotWithShape="1">
          <a:gsLst>
            <a:gs pos="0">
              <a:schemeClr val="accent2">
                <a:tint val="62000"/>
                <a:hueMod val="94000"/>
                <a:satMod val="140000"/>
                <a:lumMod val="110000"/>
              </a:schemeClr>
            </a:gs>
            <a:gs pos="100000">
              <a:schemeClr val="accent2">
                <a:tint val="84000"/>
                <a:satMod val="160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tint val="76000"/>
              <a:alpha val="60000"/>
              <a:hueMod val="94000"/>
            </a:schemeClr>
          </a:solidFill>
          <a:prstDash val="solid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845733068413173E-2"/>
          <c:y val="0.22018502570035578"/>
          <c:w val="0.84073220987563468"/>
          <c:h val="0.498533226162115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  <a:effectLst/>
              <a:sp3d contourW="25400"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345-4822-8FFA-102D5083800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DEF-4E7D-B618-7B59C2FFDD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DEF-4E7D-B618-7B59C2FFDD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DEF-4E7D-B618-7B59C2FFDDC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DEF-4E7D-B618-7B59C2FFDDC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DEF-4E7D-B618-7B59C2FFDDC7}"/>
              </c:ext>
            </c:extLst>
          </c:dPt>
          <c:dPt>
            <c:idx val="6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1345-4822-8FFA-102D5083800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DDEF-4E7D-B618-7B59C2FFDDC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DDEF-4E7D-B618-7B59C2FFDDC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DDEF-4E7D-B618-7B59C2FFDDC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DDEF-4E7D-B618-7B59C2FFDDC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Акцизы</c:v>
                </c:pt>
                <c:pt idx="2">
                  <c:v>Туристический налог</c:v>
                </c:pt>
                <c:pt idx="3">
                  <c:v>НИФЛ</c:v>
                </c:pt>
                <c:pt idx="4">
                  <c:v>Земельный налог</c:v>
                </c:pt>
                <c:pt idx="5">
                  <c:v>Государственная пошлина</c:v>
                </c:pt>
                <c:pt idx="6">
                  <c:v>Доходы от использования имущества</c:v>
                </c:pt>
                <c:pt idx="7">
                  <c:v>Доходы от платных услуг</c:v>
                </c:pt>
                <c:pt idx="8">
                  <c:v>Доходы от продажи нематериальных активов</c:v>
                </c:pt>
                <c:pt idx="9">
                  <c:v>Штрафы</c:v>
                </c:pt>
                <c:pt idx="10">
                  <c:v>Прочие неналоговые доходы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502749</c:v>
                </c:pt>
                <c:pt idx="1">
                  <c:v>12174.4</c:v>
                </c:pt>
                <c:pt idx="2">
                  <c:v>1183</c:v>
                </c:pt>
                <c:pt idx="3">
                  <c:v>83084</c:v>
                </c:pt>
                <c:pt idx="4">
                  <c:v>68800</c:v>
                </c:pt>
                <c:pt idx="5">
                  <c:v>30475</c:v>
                </c:pt>
                <c:pt idx="6">
                  <c:v>230147.9</c:v>
                </c:pt>
                <c:pt idx="7">
                  <c:v>100</c:v>
                </c:pt>
                <c:pt idx="8">
                  <c:v>10114</c:v>
                </c:pt>
                <c:pt idx="9">
                  <c:v>4001.5</c:v>
                </c:pt>
                <c:pt idx="10">
                  <c:v>2970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5-4822-8FFA-102D50838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446409989594173E-2"/>
          <c:y val="1.9891500904159132E-2"/>
          <c:w val="0.97918834547346512"/>
          <c:h val="0.96383363471971062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786808"/>
        <c:axId val="1"/>
      </c:barChart>
      <c:catAx>
        <c:axId val="189786808"/>
        <c:scaling>
          <c:orientation val="minMax"/>
        </c:scaling>
        <c:delete val="0"/>
        <c:axPos val="b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8978680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20673635307782"/>
          <c:y val="0.10714285714285714"/>
          <c:w val="0.48548199767711964"/>
          <c:h val="0.7857142857142857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solidFill>
              <a:schemeClr val="accent1"/>
            </a:solidFill>
            <a:ln w="12700">
              <a:solidFill>
                <a:schemeClr val="tx1"/>
              </a:solidFill>
              <a:prstDash val="solid"/>
            </a:ln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8D35-4EA3-AFDF-0486115145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D35-4EA3-AFDF-04861151455A}"/>
              </c:ext>
            </c:extLst>
          </c:dPt>
          <c:dPt>
            <c:idx val="2"/>
            <c:bubble3D val="0"/>
            <c:spPr>
              <a:solidFill>
                <a:schemeClr val="hlink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D35-4EA3-AFDF-04861151455A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D35-4EA3-AFDF-04861151455A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8D35-4EA3-AFDF-04861151455A}"/>
              </c:ext>
            </c:extLst>
          </c:dPt>
          <c:dPt>
            <c:idx val="5"/>
            <c:bubble3D val="0"/>
            <c:spPr>
              <a:solidFill>
                <a:schemeClr val="tx2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8D35-4EA3-AFDF-04861151455A}"/>
              </c:ext>
            </c:extLst>
          </c:dPt>
          <c:dPt>
            <c:idx val="6"/>
            <c:bubble3D val="0"/>
            <c:spPr>
              <a:solidFill>
                <a:srgbClr val="0066CC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8D35-4EA3-AFDF-04861151455A}"/>
              </c:ext>
            </c:extLst>
          </c:dPt>
          <c:dPt>
            <c:idx val="7"/>
            <c:bubble3D val="0"/>
            <c:spPr>
              <a:solidFill>
                <a:srgbClr val="CCCCFF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8D35-4EA3-AFDF-04861151455A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D35-4EA3-AFDF-04861151455A}"/>
              </c:ext>
            </c:extLst>
          </c:dPt>
          <c:dPt>
            <c:idx val="9"/>
            <c:bubble3D val="0"/>
            <c:spPr>
              <a:solidFill>
                <a:srgbClr val="FFFF00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8D35-4EA3-AFDF-04861151455A}"/>
              </c:ext>
            </c:extLst>
          </c:dPt>
          <c:dLbls>
            <c:dLbl>
              <c:idx val="3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chemeClr val="tx1"/>
                      </a:solidFill>
                      <a:latin typeface="Constantia"/>
                      <a:ea typeface="Constantia"/>
                      <a:cs typeface="Constantia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D35-4EA3-AFDF-04861151455A}"/>
                </c:ext>
              </c:extLst>
            </c:dLbl>
            <c:dLbl>
              <c:idx val="7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chemeClr val="tx1"/>
                      </a:solidFill>
                      <a:latin typeface="Constantia"/>
                      <a:ea typeface="Constantia"/>
                      <a:cs typeface="Constantia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8D35-4EA3-AFDF-04861151455A}"/>
                </c:ext>
              </c:extLst>
            </c:dLbl>
            <c:dLbl>
              <c:idx val="9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chemeClr val="tx1"/>
                      </a:solidFill>
                      <a:latin typeface="Constantia"/>
                      <a:ea typeface="Constantia"/>
                      <a:cs typeface="Constantia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8D35-4EA3-AFDF-04861151455A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 b="0" i="0" u="none" strike="noStrike" baseline="0">
                    <a:solidFill>
                      <a:schemeClr val="tx1"/>
                    </a:solidFill>
                    <a:latin typeface="Constantia"/>
                    <a:ea typeface="Constantia"/>
                    <a:cs typeface="Constantia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Sheet1!$B$1:$K$1</c:f>
              <c:strCache>
                <c:ptCount val="10"/>
                <c:pt idx="0">
                  <c:v>Общегосударственные расходы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Культура,кинематография</c:v>
                </c:pt>
                <c:pt idx="6">
                  <c:v>Здравоохранение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Sheet1!$B$2:$K$2</c:f>
              <c:numCache>
                <c:formatCode>General</c:formatCode>
                <c:ptCount val="10"/>
                <c:pt idx="0">
                  <c:v>7</c:v>
                </c:pt>
                <c:pt idx="1">
                  <c:v>1</c:v>
                </c:pt>
                <c:pt idx="2">
                  <c:v>3.5</c:v>
                </c:pt>
                <c:pt idx="3">
                  <c:v>8.1999999999999993</c:v>
                </c:pt>
                <c:pt idx="4">
                  <c:v>49.3</c:v>
                </c:pt>
                <c:pt idx="5">
                  <c:v>2.9</c:v>
                </c:pt>
                <c:pt idx="6">
                  <c:v>0.1</c:v>
                </c:pt>
                <c:pt idx="7">
                  <c:v>21.5</c:v>
                </c:pt>
                <c:pt idx="8">
                  <c:v>5.8</c:v>
                </c:pt>
                <c:pt idx="9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D35-4EA3-AFDF-04861151455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chemeClr val="accent2"/>
            </a:solidFill>
            <a:ln w="12700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8D35-4EA3-AFDF-04861151455A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C-8D35-4EA3-AFDF-04861151455A}"/>
              </c:ext>
            </c:extLst>
          </c:dPt>
          <c:dPt>
            <c:idx val="2"/>
            <c:bubble3D val="0"/>
            <c:spPr>
              <a:solidFill>
                <a:schemeClr val="hlink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8D35-4EA3-AFDF-04861151455A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E-8D35-4EA3-AFDF-04861151455A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8D35-4EA3-AFDF-04861151455A}"/>
              </c:ext>
            </c:extLst>
          </c:dPt>
          <c:dPt>
            <c:idx val="5"/>
            <c:bubble3D val="0"/>
            <c:spPr>
              <a:solidFill>
                <a:schemeClr val="tx2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0-8D35-4EA3-AFDF-04861151455A}"/>
              </c:ext>
            </c:extLst>
          </c:dPt>
          <c:dPt>
            <c:idx val="6"/>
            <c:bubble3D val="0"/>
            <c:spPr>
              <a:solidFill>
                <a:srgbClr val="0066CC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8D35-4EA3-AFDF-04861151455A}"/>
              </c:ext>
            </c:extLst>
          </c:dPt>
          <c:dPt>
            <c:idx val="7"/>
            <c:bubble3D val="0"/>
            <c:spPr>
              <a:solidFill>
                <a:srgbClr val="CCCCFF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2-8D35-4EA3-AFDF-04861151455A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8D35-4EA3-AFDF-04861151455A}"/>
              </c:ext>
            </c:extLst>
          </c:dPt>
          <c:dPt>
            <c:idx val="9"/>
            <c:bubble3D val="0"/>
            <c:spPr>
              <a:solidFill>
                <a:srgbClr val="FFFF00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4-8D35-4EA3-AFDF-04861151455A}"/>
              </c:ext>
            </c:extLst>
          </c:dPt>
          <c:cat>
            <c:strRef>
              <c:f>Sheet1!$B$1:$K$1</c:f>
              <c:strCache>
                <c:ptCount val="10"/>
                <c:pt idx="0">
                  <c:v>Общегосударственные расходы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Культура,кинематография</c:v>
                </c:pt>
                <c:pt idx="6">
                  <c:v>Здравоохранение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Sheet1!$B$3:$K$3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15-8D35-4EA3-AFDF-04861151455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12700">
              <a:solidFill>
                <a:schemeClr val="tx1"/>
              </a:solidFill>
              <a:prstDash val="solid"/>
            </a:ln>
          </c:spPr>
          <c:dPt>
            <c:idx val="0"/>
            <c:bubble3D val="0"/>
            <c:spPr>
              <a:solidFill>
                <a:schemeClr val="accent1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6-8D35-4EA3-AFDF-0486115145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8D35-4EA3-AFDF-04861151455A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8-8D35-4EA3-AFDF-04861151455A}"/>
              </c:ext>
            </c:extLst>
          </c:dPt>
          <c:dPt>
            <c:idx val="3"/>
            <c:bubble3D val="0"/>
            <c:spPr>
              <a:solidFill>
                <a:schemeClr val="folHlink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9-8D35-4EA3-AFDF-04861151455A}"/>
              </c:ext>
            </c:extLst>
          </c:dPt>
          <c:dPt>
            <c:idx val="4"/>
            <c:bubble3D val="0"/>
            <c:spPr>
              <a:solidFill>
                <a:schemeClr val="bg2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A-8D35-4EA3-AFDF-04861151455A}"/>
              </c:ext>
            </c:extLst>
          </c:dPt>
          <c:dPt>
            <c:idx val="5"/>
            <c:bubble3D val="0"/>
            <c:spPr>
              <a:solidFill>
                <a:schemeClr val="tx2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B-8D35-4EA3-AFDF-04861151455A}"/>
              </c:ext>
            </c:extLst>
          </c:dPt>
          <c:dPt>
            <c:idx val="6"/>
            <c:bubble3D val="0"/>
            <c:spPr>
              <a:solidFill>
                <a:srgbClr val="0066CC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C-8D35-4EA3-AFDF-04861151455A}"/>
              </c:ext>
            </c:extLst>
          </c:dPt>
          <c:dPt>
            <c:idx val="7"/>
            <c:bubble3D val="0"/>
            <c:spPr>
              <a:solidFill>
                <a:srgbClr val="CCCCFF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D-8D35-4EA3-AFDF-04861151455A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E-8D35-4EA3-AFDF-04861151455A}"/>
              </c:ext>
            </c:extLst>
          </c:dPt>
          <c:dPt>
            <c:idx val="9"/>
            <c:bubble3D val="0"/>
            <c:spPr>
              <a:solidFill>
                <a:srgbClr val="FFFF00"/>
              </a:solidFill>
              <a:ln w="12700">
                <a:solidFill>
                  <a:schemeClr val="tx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F-8D35-4EA3-AFDF-04861151455A}"/>
              </c:ext>
            </c:extLst>
          </c:dPt>
          <c:cat>
            <c:strRef>
              <c:f>Sheet1!$B$1:$K$1</c:f>
              <c:strCache>
                <c:ptCount val="10"/>
                <c:pt idx="0">
                  <c:v>Общегосударственные расходы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Культура,кинематография</c:v>
                </c:pt>
                <c:pt idx="6">
                  <c:v>Здравоохранение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Обслуживание государственного и муниципального долга</c:v>
                </c:pt>
              </c:strCache>
            </c:strRef>
          </c:cat>
          <c:val>
            <c:numRef>
              <c:f>Sheet1!$B$4:$K$4</c:f>
              <c:numCache>
                <c:formatCode>General</c:formatCode>
                <c:ptCount val="10"/>
              </c:numCache>
            </c:numRef>
          </c:val>
          <c:extLst>
            <c:ext xmlns:c16="http://schemas.microsoft.com/office/drawing/2014/chart" uri="{C3380CC4-5D6E-409C-BE32-E72D297353CC}">
              <c16:uniqueId val="{00000020-8D35-4EA3-AFDF-048611514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0150987224157957"/>
          <c:y val="4.1353383458646614E-2"/>
          <c:w val="0.24041811846689895"/>
          <c:h val="0.9116541353383458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825" b="1" i="0" u="none" strike="noStrike" baseline="0">
              <a:solidFill>
                <a:schemeClr val="tx1"/>
              </a:solidFill>
              <a:latin typeface="Constantia"/>
              <a:ea typeface="Constantia"/>
              <a:cs typeface="Constantia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300" b="1" i="0" u="none" strike="noStrike" baseline="0">
          <a:solidFill>
            <a:schemeClr val="tx1"/>
          </a:solidFill>
          <a:latin typeface="Constantia"/>
          <a:ea typeface="Constantia"/>
          <a:cs typeface="Constantia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861111111111104"/>
          <c:y val="0.20947441025071301"/>
          <c:w val="0.72083333333333444"/>
          <c:h val="0.69618113419496597"/>
        </c:manualLayout>
      </c:layout>
      <c:pie3DChart>
        <c:varyColors val="1"/>
        <c:ser>
          <c:idx val="0"/>
          <c:order val="0"/>
          <c:explosion val="1"/>
          <c:dPt>
            <c:idx val="1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1-2E19-4707-AFE4-438F2BFEB934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2E19-4707-AFE4-438F2BFEB934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5-2E19-4707-AFE4-438F2BFEB934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7-2E19-4707-AFE4-438F2BFEB934}"/>
              </c:ext>
            </c:extLst>
          </c:dPt>
          <c:dPt>
            <c:idx val="6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9-2E19-4707-AFE4-438F2BFEB934}"/>
              </c:ext>
            </c:extLst>
          </c:dPt>
          <c:dPt>
            <c:idx val="7"/>
            <c:bubble3D val="0"/>
            <c:spPr>
              <a:solidFill>
                <a:schemeClr val="accent5"/>
              </a:solidFill>
            </c:spPr>
            <c:extLst>
              <c:ext xmlns:c16="http://schemas.microsoft.com/office/drawing/2014/chart" uri="{C3380CC4-5D6E-409C-BE32-E72D297353CC}">
                <c16:uniqueId val="{0000000B-2E19-4707-AFE4-438F2BFEB934}"/>
              </c:ext>
            </c:extLst>
          </c:dPt>
          <c:dLbls>
            <c:dLbl>
              <c:idx val="0"/>
              <c:layout>
                <c:manualLayout>
                  <c:x val="7.8186023622047365E-2"/>
                  <c:y val="-9.2930453715019526E-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350" b="1" i="1" baseline="0" dirty="0">
                        <a:latin typeface="Bookman Old Style" pitchFamily="18" charset="0"/>
                      </a:rPr>
                      <a:t>Общегосударственные вопросы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350" b="1" i="1" baseline="0" dirty="0">
                        <a:latin typeface="Bookman Old Style" pitchFamily="18" charset="0"/>
                      </a:rPr>
                      <a:t>239580,7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endParaRPr lang="ru-RU" sz="1350" b="1" baseline="0" dirty="0"/>
                  </a:p>
                </c:rich>
              </c:tx>
              <c:numFmt formatCode="0.0%" sourceLinked="0"/>
              <c:spPr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2E19-4707-AFE4-438F2BFEB934}"/>
                </c:ext>
              </c:extLst>
            </c:dLbl>
            <c:dLbl>
              <c:idx val="1"/>
              <c:layout>
                <c:manualLayout>
                  <c:x val="0"/>
                  <c:y val="-3.1609335073880682E-2"/>
                </c:manualLayout>
              </c:layout>
              <c:tx>
                <c:rich>
                  <a:bodyPr/>
                  <a:lstStyle/>
                  <a:p>
                    <a:r>
                      <a:rPr lang="ru-RU" sz="1350" b="1" i="1" baseline="0" dirty="0">
                        <a:latin typeface="Bookman Old Style" pitchFamily="18" charset="0"/>
                      </a:rPr>
                      <a:t>Национальная безопасность и правоохранительная деятельность</a:t>
                    </a:r>
                  </a:p>
                  <a:p>
                    <a:r>
                      <a:rPr lang="ru-RU" sz="1600" b="1" i="1" dirty="0">
                        <a:latin typeface="Bookman Old Style" pitchFamily="18" charset="0"/>
                      </a:rPr>
                      <a:t>24923,9</a:t>
                    </a:r>
                  </a:p>
                  <a:p>
                    <a:endParaRPr lang="ru-RU" sz="1600" b="1" i="1" dirty="0">
                      <a:latin typeface="Bookman Old Style" pitchFamily="18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E19-4707-AFE4-438F2BFEB934}"/>
                </c:ext>
              </c:extLst>
            </c:dLbl>
            <c:dLbl>
              <c:idx val="2"/>
              <c:layout>
                <c:manualLayout>
                  <c:x val="-0.13708223972003536"/>
                  <c:y val="-0.128775567492834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b="1" i="1" dirty="0">
                        <a:latin typeface="Bookman Old Style" pitchFamily="18" charset="0"/>
                      </a:rPr>
                      <a:t>Национальная экономика 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b="1" i="1" dirty="0">
                        <a:latin typeface="Bookman Old Style" pitchFamily="18" charset="0"/>
                      </a:rPr>
                      <a:t>315751,9</a:t>
                    </a:r>
                  </a:p>
                </c:rich>
              </c:tx>
              <c:numFmt formatCode="0.0%" sourceLinked="0"/>
              <c:spPr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2E19-4707-AFE4-438F2BFEB934}"/>
                </c:ext>
              </c:extLst>
            </c:dLbl>
            <c:dLbl>
              <c:idx val="3"/>
              <c:layout>
                <c:manualLayout>
                  <c:x val="-0.15992333770778769"/>
                  <c:y val="-0.22142794319149775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solidFill>
                          <a:schemeClr val="bg1"/>
                        </a:solidFill>
                      </a:rPr>
                      <a:t>ЖКХ 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solidFill>
                          <a:schemeClr val="bg1"/>
                        </a:solidFill>
                      </a:rPr>
                      <a:t>685629,9</a:t>
                    </a:r>
                  </a:p>
                </c:rich>
              </c:tx>
              <c:numFmt formatCode="0.0%" sourceLinked="0"/>
              <c:spPr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E19-4707-AFE4-438F2BFEB934}"/>
                </c:ext>
              </c:extLst>
            </c:dLbl>
            <c:dLbl>
              <c:idx val="4"/>
              <c:layout>
                <c:manualLayout>
                  <c:x val="0.10379559776722182"/>
                  <c:y val="-7.3487154923069864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/>
                      <a:t>Здраво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/>
                      <a:t>охранение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/>
                      <a:t>744</a:t>
                    </a:r>
                    <a:endParaRPr lang="ru-RU" sz="1600" b="1" dirty="0"/>
                  </a:p>
                </c:rich>
              </c:tx>
              <c:numFmt formatCode="0.0%" sourceLinked="0"/>
              <c:spPr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503118219906039"/>
                      <c:h val="0.1771254314437971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D-2E19-4707-AFE4-438F2BFEB934}"/>
                </c:ext>
              </c:extLst>
            </c:dLbl>
            <c:dLbl>
              <c:idx val="5"/>
              <c:layout>
                <c:manualLayout>
                  <c:x val="0.19747283085488598"/>
                  <c:y val="-0.19103178914853136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solidFill>
                          <a:schemeClr val="bg1"/>
                        </a:solidFill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solidFill>
                          <a:schemeClr val="bg1"/>
                        </a:solidFill>
                        <a:latin typeface="Bookman Old Style" pitchFamily="18" charset="0"/>
                      </a:rPr>
                      <a:t>Образование</a:t>
                    </a:r>
                  </a:p>
                  <a:p>
                    <a:pPr>
                      <a:defRPr b="1" i="1">
                        <a:solidFill>
                          <a:schemeClr val="bg1"/>
                        </a:solidFill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solidFill>
                          <a:schemeClr val="bg1"/>
                        </a:solidFill>
                        <a:latin typeface="Bookman Old Style" pitchFamily="18" charset="0"/>
                      </a:rPr>
                      <a:t>1806184,1</a:t>
                    </a:r>
                  </a:p>
                </c:rich>
              </c:tx>
              <c:numFmt formatCode="0.0%" sourceLinked="0"/>
              <c:spPr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2E19-4707-AFE4-438F2BFEB934}"/>
                </c:ext>
              </c:extLst>
            </c:dLbl>
            <c:dLbl>
              <c:idx val="6"/>
              <c:layout>
                <c:manualLayout>
                  <c:x val="-0.14726345144356956"/>
                  <c:y val="0.12802088348208224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latin typeface="Bookman Old Style" pitchFamily="18" charset="0"/>
                      </a:rPr>
                      <a:t>Культура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latin typeface="Bookman Old Style" pitchFamily="18" charset="0"/>
                      </a:rPr>
                      <a:t>173547,6</a:t>
                    </a:r>
                  </a:p>
                </c:rich>
              </c:tx>
              <c:numFmt formatCode="0.0%" sourceLinked="0"/>
              <c:spPr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2E19-4707-AFE4-438F2BFEB934}"/>
                </c:ext>
              </c:extLst>
            </c:dLbl>
            <c:dLbl>
              <c:idx val="7"/>
              <c:layout>
                <c:manualLayout>
                  <c:x val="-0.19087959317585287"/>
                  <c:y val="6.993821674134989E-3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latin typeface="Bookman Old Style" pitchFamily="18" charset="0"/>
                      </a:rPr>
                      <a:t>Социальная политика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latin typeface="Bookman Old Style" pitchFamily="18" charset="0"/>
                      </a:rPr>
                      <a:t>425698,8</a:t>
                    </a:r>
                  </a:p>
                </c:rich>
              </c:tx>
              <c:numFmt formatCode="0.0%" sourceLinked="0"/>
              <c:spPr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E19-4707-AFE4-438F2BFEB934}"/>
                </c:ext>
              </c:extLst>
            </c:dLbl>
            <c:dLbl>
              <c:idx val="8"/>
              <c:layout>
                <c:manualLayout>
                  <c:x val="-8.5211723534558179E-2"/>
                  <c:y val="-0.10651613555284002"/>
                </c:manualLayout>
              </c:layout>
              <c:tx>
                <c:rich>
                  <a:bodyPr/>
                  <a:lstStyle/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latin typeface="Bookman Old Style" pitchFamily="18" charset="0"/>
                      </a:rPr>
                      <a:t>Физкультура и спорт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r>
                      <a:rPr lang="ru-RU" sz="1600" b="1" i="1" dirty="0">
                        <a:latin typeface="Bookman Old Style" pitchFamily="18" charset="0"/>
                      </a:rPr>
                      <a:t>90842,8</a:t>
                    </a:r>
                  </a:p>
                  <a:p>
                    <a:pPr>
                      <a:defRPr b="1" i="1">
                        <a:latin typeface="Bookman Old Style" pitchFamily="18" charset="0"/>
                      </a:defRPr>
                    </a:pPr>
                    <a:endParaRPr lang="ru-RU" sz="1600" b="1" i="1" dirty="0">
                      <a:latin typeface="Bookman Old Style" pitchFamily="18" charset="0"/>
                    </a:endParaRPr>
                  </a:p>
                </c:rich>
              </c:tx>
              <c:numFmt formatCode="0.0%" sourceLinked="0"/>
              <c:spPr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2E19-4707-AFE4-438F2BFEB93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2E19-4707-AFE4-438F2BFEB934}"/>
                </c:ext>
              </c:extLst>
            </c:dLbl>
            <c:dLbl>
              <c:idx val="10"/>
              <c:layout>
                <c:manualLayout>
                  <c:x val="0.25979122922134679"/>
                  <c:y val="-5.6222726795788096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i="1" dirty="0">
                        <a:latin typeface="Bookman Old Style" pitchFamily="18" charset="0"/>
                      </a:rPr>
                      <a:t>Обслуживание гос. и мун. долга</a:t>
                    </a:r>
                  </a:p>
                  <a:p>
                    <a:r>
                      <a:rPr lang="ru-RU" sz="1600" b="1" i="1" dirty="0">
                        <a:latin typeface="Bookman Old Style" pitchFamily="18" charset="0"/>
                      </a:rPr>
                      <a:t>100,2</a:t>
                    </a:r>
                  </a:p>
                  <a:p>
                    <a:r>
                      <a:rPr lang="ru-RU" sz="1600" b="1" i="1" dirty="0">
                        <a:latin typeface="Bookman Old Style" pitchFamily="18" charset="0"/>
                      </a:rPr>
                      <a:t> </a:t>
                    </a:r>
                    <a:endParaRPr lang="ru-RU" sz="1600" b="1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2E19-4707-AFE4-438F2BFEB934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i="1">
                    <a:latin typeface="Bookman Old Style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  </c:v>
                </c:pt>
                <c:pt idx="1">
                  <c:v>Национальная безопасность  </c:v>
                </c:pt>
                <c:pt idx="2">
                  <c:v>Национальная экономика  </c:v>
                </c:pt>
                <c:pt idx="3">
                  <c:v>ЖКХ  </c:v>
                </c:pt>
                <c:pt idx="4">
                  <c:v>Охрана окружающей среды  </c:v>
                </c:pt>
                <c:pt idx="5">
                  <c:v>Образование  </c:v>
                </c:pt>
                <c:pt idx="6">
                  <c:v>Культура </c:v>
                </c:pt>
                <c:pt idx="7">
                  <c:v>Социальная политика  </c:v>
                </c:pt>
                <c:pt idx="8">
                  <c:v>Физкультура и спорт </c:v>
                </c:pt>
                <c:pt idx="9">
                  <c:v>СМИ </c:v>
                </c:pt>
                <c:pt idx="10">
                  <c:v>Обслуживание гос. и мун. долга </c:v>
                </c:pt>
              </c:strCache>
            </c:strRef>
          </c:cat>
          <c:val>
            <c:numRef>
              <c:f>Лист1!$B$2:$B$12</c:f>
              <c:numCache>
                <c:formatCode>#,##0</c:formatCode>
                <c:ptCount val="11"/>
                <c:pt idx="0">
                  <c:v>1149987</c:v>
                </c:pt>
                <c:pt idx="1">
                  <c:v>121478</c:v>
                </c:pt>
                <c:pt idx="2">
                  <c:v>900509</c:v>
                </c:pt>
                <c:pt idx="3">
                  <c:v>838186</c:v>
                </c:pt>
                <c:pt idx="4">
                  <c:v>6985</c:v>
                </c:pt>
                <c:pt idx="5">
                  <c:v>2748001.0000000005</c:v>
                </c:pt>
                <c:pt idx="6">
                  <c:v>386908</c:v>
                </c:pt>
                <c:pt idx="7">
                  <c:v>306594</c:v>
                </c:pt>
                <c:pt idx="8">
                  <c:v>27538</c:v>
                </c:pt>
                <c:pt idx="9">
                  <c:v>5976</c:v>
                </c:pt>
                <c:pt idx="10">
                  <c:v>387460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2E19-4707-AFE4-438F2BFEB9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olidFill>
      <a:schemeClr val="bg2"/>
    </a:solidFill>
  </c:spPr>
  <c:txPr>
    <a:bodyPr/>
    <a:lstStyle/>
    <a:p>
      <a:pPr>
        <a:defRPr sz="1400">
          <a:latin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4645458159334933E-2"/>
          <c:y val="2.8191465615336614E-2"/>
          <c:w val="0.96604938271604934"/>
          <c:h val="0.8979974932413138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4F6-4ECE-8382-56F4B5331D5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D4F6-4ECE-8382-56F4B5331D5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F45C-45C7-9C34-46DEBEA01DB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F45C-45C7-9C34-46DEBEA01DB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97,55%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4F6-4ECE-8382-56F4B5331D5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2,45%</a:t>
                    </a:r>
                  </a:p>
                  <a:p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4F6-4ECE-8382-56F4B5331D50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2"/>
                <c:pt idx="0">
                  <c:v>В рамках программ </c:v>
                </c:pt>
                <c:pt idx="1">
                  <c:v>Непрограммные направления деятельности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99.5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F6-4ECE-8382-56F4B5331D50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20B46B-5A57-4DCF-93E5-E319EC55CF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EEF07EB-6B28-4DED-9617-2B2F8EB058BA}">
      <dgm:prSet phldrT="[Текст]" custT="1"/>
      <dgm:spPr>
        <a:solidFill>
          <a:srgbClr val="00B0F0"/>
        </a:solidFill>
      </dgm:spPr>
      <dgm:t>
        <a:bodyPr/>
        <a:lstStyle/>
        <a:p>
          <a:endParaRPr lang="ru-RU" sz="1400" dirty="0">
            <a:solidFill>
              <a:schemeClr val="accent6">
                <a:lumMod val="20000"/>
                <a:lumOff val="80000"/>
              </a:schemeClr>
            </a:solidFill>
          </a:endParaRPr>
        </a:p>
        <a:p>
          <a:r>
            <a:rPr lang="ru-RU" sz="1400" dirty="0">
              <a:solidFill>
                <a:schemeClr val="tx1"/>
              </a:solidFill>
            </a:rPr>
            <a:t>Город Кузнецк Пензенской области как муниципальное образование Пензенской области образован в границах города Кузнецка Пензенской области и обладает в соответствии с федеральным законом и законом Пензенской области статусом городского округа</a:t>
          </a:r>
        </a:p>
        <a:p>
          <a:endParaRPr lang="ru-RU" sz="1400" dirty="0"/>
        </a:p>
      </dgm:t>
    </dgm:pt>
    <dgm:pt modelId="{0CD5FF83-6986-4975-8D4B-A13A7A789386}" type="parTrans" cxnId="{9254E3D9-4D36-4F74-8C6B-4E594A0C2D58}">
      <dgm:prSet/>
      <dgm:spPr/>
      <dgm:t>
        <a:bodyPr/>
        <a:lstStyle/>
        <a:p>
          <a:endParaRPr lang="ru-RU"/>
        </a:p>
      </dgm:t>
    </dgm:pt>
    <dgm:pt modelId="{97C3A9AA-6787-4EB8-872B-CF8CA80FE3A8}" type="sibTrans" cxnId="{9254E3D9-4D36-4F74-8C6B-4E594A0C2D58}">
      <dgm:prSet/>
      <dgm:spPr/>
      <dgm:t>
        <a:bodyPr/>
        <a:lstStyle/>
        <a:p>
          <a:endParaRPr lang="ru-RU"/>
        </a:p>
      </dgm:t>
    </dgm:pt>
    <dgm:pt modelId="{4209E032-1F2E-4028-B3EF-7A6F4E56410C}">
      <dgm:prSet phldrT="[Текст]" custT="1"/>
      <dgm:spPr>
        <a:solidFill>
          <a:srgbClr val="00B0F0"/>
        </a:solidFill>
      </dgm:spPr>
      <dgm:t>
        <a:bodyPr/>
        <a:lstStyle/>
        <a:p>
          <a:endParaRPr lang="ru-RU" sz="1400" dirty="0"/>
        </a:p>
        <a:p>
          <a:r>
            <a:rPr lang="ru-RU" sz="1400" dirty="0"/>
            <a:t>Границы города Кузнецка Пензенской области установлены Законом Пензенской области от 02.11.2004 N 690-ЗПО "О границах муниципальных образований Пензенской области"</a:t>
          </a:r>
        </a:p>
        <a:p>
          <a:endParaRPr lang="ru-RU" sz="1400" dirty="0"/>
        </a:p>
      </dgm:t>
    </dgm:pt>
    <dgm:pt modelId="{9F9E663A-023A-478B-9059-F2713A561ABD}" type="parTrans" cxnId="{2DDB5D04-4EE4-45B1-BC13-93EC4F346365}">
      <dgm:prSet/>
      <dgm:spPr/>
      <dgm:t>
        <a:bodyPr/>
        <a:lstStyle/>
        <a:p>
          <a:endParaRPr lang="ru-RU"/>
        </a:p>
      </dgm:t>
    </dgm:pt>
    <dgm:pt modelId="{0F3E481A-2670-41A0-ADC2-7A9B82F69FBD}" type="sibTrans" cxnId="{2DDB5D04-4EE4-45B1-BC13-93EC4F346365}">
      <dgm:prSet/>
      <dgm:spPr/>
      <dgm:t>
        <a:bodyPr/>
        <a:lstStyle/>
        <a:p>
          <a:endParaRPr lang="ru-RU"/>
        </a:p>
      </dgm:t>
    </dgm:pt>
    <dgm:pt modelId="{656720D7-988B-4A3C-B481-DA0B2548018C}">
      <dgm:prSet custT="1"/>
      <dgm:spPr>
        <a:solidFill>
          <a:srgbClr val="00B0F0"/>
        </a:solidFill>
      </dgm:spPr>
      <dgm:t>
        <a:bodyPr/>
        <a:lstStyle/>
        <a:p>
          <a:r>
            <a:rPr lang="ru-RU" sz="1400" dirty="0"/>
            <a:t>Город Кузнецк Пензенской области расположен в средней полосе России, в предгорьях Приволжской возвышенности, основан в 1780 году, входит в состав Пензенской области, является городом областного значения</a:t>
          </a:r>
        </a:p>
      </dgm:t>
    </dgm:pt>
    <dgm:pt modelId="{C7601616-486C-48EB-8987-FB6FD483763A}" type="parTrans" cxnId="{C9FA2BDD-7AAA-4D16-928D-49E428F1A7B2}">
      <dgm:prSet/>
      <dgm:spPr/>
      <dgm:t>
        <a:bodyPr/>
        <a:lstStyle/>
        <a:p>
          <a:endParaRPr lang="ru-RU"/>
        </a:p>
      </dgm:t>
    </dgm:pt>
    <dgm:pt modelId="{C999A549-ECE3-4F0E-9269-0A15CEFC31E1}" type="sibTrans" cxnId="{C9FA2BDD-7AAA-4D16-928D-49E428F1A7B2}">
      <dgm:prSet/>
      <dgm:spPr/>
      <dgm:t>
        <a:bodyPr/>
        <a:lstStyle/>
        <a:p>
          <a:endParaRPr lang="ru-RU"/>
        </a:p>
      </dgm:t>
    </dgm:pt>
    <dgm:pt modelId="{87F01E4B-5680-4BDC-8284-BE744C6D2201}" type="pres">
      <dgm:prSet presAssocID="{3520B46B-5A57-4DCF-93E5-E319EC55CF36}" presName="linear" presStyleCnt="0">
        <dgm:presLayoutVars>
          <dgm:dir/>
          <dgm:animLvl val="lvl"/>
          <dgm:resizeHandles val="exact"/>
        </dgm:presLayoutVars>
      </dgm:prSet>
      <dgm:spPr/>
    </dgm:pt>
    <dgm:pt modelId="{DCDE489F-6647-4ECA-B315-09734C422404}" type="pres">
      <dgm:prSet presAssocID="{AEEF07EB-6B28-4DED-9617-2B2F8EB058BA}" presName="parentLin" presStyleCnt="0"/>
      <dgm:spPr/>
    </dgm:pt>
    <dgm:pt modelId="{B9426E8C-3C45-4D66-98DB-55F7069F7A65}" type="pres">
      <dgm:prSet presAssocID="{AEEF07EB-6B28-4DED-9617-2B2F8EB058BA}" presName="parentLeftMargin" presStyleLbl="node1" presStyleIdx="0" presStyleCnt="3"/>
      <dgm:spPr/>
    </dgm:pt>
    <dgm:pt modelId="{8BE6B47C-30B6-45C4-94A5-A84B55663488}" type="pres">
      <dgm:prSet presAssocID="{AEEF07EB-6B28-4DED-9617-2B2F8EB058BA}" presName="parentText" presStyleLbl="node1" presStyleIdx="0" presStyleCnt="3" custScaleX="117855" custScaleY="176272" custLinFactX="2144" custLinFactNeighborX="100000" custLinFactNeighborY="5377">
        <dgm:presLayoutVars>
          <dgm:chMax val="0"/>
          <dgm:bulletEnabled val="1"/>
        </dgm:presLayoutVars>
      </dgm:prSet>
      <dgm:spPr/>
    </dgm:pt>
    <dgm:pt modelId="{28577D41-8365-4476-8879-DBD724ADB62C}" type="pres">
      <dgm:prSet presAssocID="{AEEF07EB-6B28-4DED-9617-2B2F8EB058BA}" presName="negativeSpace" presStyleCnt="0"/>
      <dgm:spPr/>
    </dgm:pt>
    <dgm:pt modelId="{179CE58B-4221-46F9-BE85-E68BD0B694DC}" type="pres">
      <dgm:prSet presAssocID="{AEEF07EB-6B28-4DED-9617-2B2F8EB058BA}" presName="childText" presStyleLbl="conFgAcc1" presStyleIdx="0" presStyleCnt="3">
        <dgm:presLayoutVars>
          <dgm:bulletEnabled val="1"/>
        </dgm:presLayoutVars>
      </dgm:prSet>
      <dgm:spPr>
        <a:solidFill>
          <a:schemeClr val="accent3">
            <a:alpha val="90000"/>
          </a:schemeClr>
        </a:solidFill>
      </dgm:spPr>
    </dgm:pt>
    <dgm:pt modelId="{A0F2139D-AECE-4A3E-9F3D-CDCC9BFC0331}" type="pres">
      <dgm:prSet presAssocID="{97C3A9AA-6787-4EB8-872B-CF8CA80FE3A8}" presName="spaceBetweenRectangles" presStyleCnt="0"/>
      <dgm:spPr/>
    </dgm:pt>
    <dgm:pt modelId="{8B12C3A7-5A72-41C0-99E7-CF1C73B42581}" type="pres">
      <dgm:prSet presAssocID="{656720D7-988B-4A3C-B481-DA0B2548018C}" presName="parentLin" presStyleCnt="0"/>
      <dgm:spPr/>
    </dgm:pt>
    <dgm:pt modelId="{64E7FE67-D44B-4684-B983-1F20F0E1D713}" type="pres">
      <dgm:prSet presAssocID="{656720D7-988B-4A3C-B481-DA0B2548018C}" presName="parentLeftMargin" presStyleLbl="node1" presStyleIdx="0" presStyleCnt="3"/>
      <dgm:spPr/>
    </dgm:pt>
    <dgm:pt modelId="{0DB1CE91-9712-4786-9500-A2A121BE7612}" type="pres">
      <dgm:prSet presAssocID="{656720D7-988B-4A3C-B481-DA0B2548018C}" presName="parentText" presStyleLbl="node1" presStyleIdx="1" presStyleCnt="3" custScaleY="173102">
        <dgm:presLayoutVars>
          <dgm:chMax val="0"/>
          <dgm:bulletEnabled val="1"/>
        </dgm:presLayoutVars>
      </dgm:prSet>
      <dgm:spPr/>
    </dgm:pt>
    <dgm:pt modelId="{F2AC268A-E2BE-464D-A606-CB9726512F77}" type="pres">
      <dgm:prSet presAssocID="{656720D7-988B-4A3C-B481-DA0B2548018C}" presName="negativeSpace" presStyleCnt="0"/>
      <dgm:spPr/>
    </dgm:pt>
    <dgm:pt modelId="{10831AAE-7C03-4870-9F44-1FBE0C4FCAEF}" type="pres">
      <dgm:prSet presAssocID="{656720D7-988B-4A3C-B481-DA0B2548018C}" presName="childText" presStyleLbl="conFgAcc1" presStyleIdx="1" presStyleCnt="3">
        <dgm:presLayoutVars>
          <dgm:bulletEnabled val="1"/>
        </dgm:presLayoutVars>
      </dgm:prSet>
      <dgm:spPr>
        <a:solidFill>
          <a:schemeClr val="accent3">
            <a:alpha val="90000"/>
          </a:schemeClr>
        </a:solidFill>
      </dgm:spPr>
    </dgm:pt>
    <dgm:pt modelId="{AD7C95A2-6724-47E7-88D4-7E93643D1595}" type="pres">
      <dgm:prSet presAssocID="{C999A549-ECE3-4F0E-9269-0A15CEFC31E1}" presName="spaceBetweenRectangles" presStyleCnt="0"/>
      <dgm:spPr/>
    </dgm:pt>
    <dgm:pt modelId="{6FA1CCFE-510B-42DF-9995-A61717FEE2E3}" type="pres">
      <dgm:prSet presAssocID="{4209E032-1F2E-4028-B3EF-7A6F4E56410C}" presName="parentLin" presStyleCnt="0"/>
      <dgm:spPr/>
    </dgm:pt>
    <dgm:pt modelId="{49E283BD-8FA9-45D1-8B68-A74A9BCCFAC3}" type="pres">
      <dgm:prSet presAssocID="{4209E032-1F2E-4028-B3EF-7A6F4E56410C}" presName="parentLeftMargin" presStyleLbl="node1" presStyleIdx="1" presStyleCnt="3"/>
      <dgm:spPr/>
    </dgm:pt>
    <dgm:pt modelId="{68B99819-DBAB-4C4A-A590-87A8239B8A9D}" type="pres">
      <dgm:prSet presAssocID="{4209E032-1F2E-4028-B3EF-7A6F4E56410C}" presName="parentText" presStyleLbl="node1" presStyleIdx="2" presStyleCnt="3" custScaleX="105358" custScaleY="138600" custLinFactX="10893" custLinFactNeighborX="100000" custLinFactNeighborY="154">
        <dgm:presLayoutVars>
          <dgm:chMax val="0"/>
          <dgm:bulletEnabled val="1"/>
        </dgm:presLayoutVars>
      </dgm:prSet>
      <dgm:spPr/>
    </dgm:pt>
    <dgm:pt modelId="{8E3C1223-846D-4742-AA82-393C10C9904C}" type="pres">
      <dgm:prSet presAssocID="{4209E032-1F2E-4028-B3EF-7A6F4E56410C}" presName="negativeSpace" presStyleCnt="0"/>
      <dgm:spPr/>
    </dgm:pt>
    <dgm:pt modelId="{E8873544-3E66-4635-8850-5C2A4675EEE5}" type="pres">
      <dgm:prSet presAssocID="{4209E032-1F2E-4028-B3EF-7A6F4E56410C}" presName="childText" presStyleLbl="conFgAcc1" presStyleIdx="2" presStyleCnt="3">
        <dgm:presLayoutVars>
          <dgm:bulletEnabled val="1"/>
        </dgm:presLayoutVars>
      </dgm:prSet>
      <dgm:spPr>
        <a:solidFill>
          <a:schemeClr val="accent3">
            <a:alpha val="90000"/>
          </a:schemeClr>
        </a:solidFill>
      </dgm:spPr>
    </dgm:pt>
  </dgm:ptLst>
  <dgm:cxnLst>
    <dgm:cxn modelId="{2DDB5D04-4EE4-45B1-BC13-93EC4F346365}" srcId="{3520B46B-5A57-4DCF-93E5-E319EC55CF36}" destId="{4209E032-1F2E-4028-B3EF-7A6F4E56410C}" srcOrd="2" destOrd="0" parTransId="{9F9E663A-023A-478B-9059-F2713A561ABD}" sibTransId="{0F3E481A-2670-41A0-ADC2-7A9B82F69FBD}"/>
    <dgm:cxn modelId="{54485316-2E2F-42B3-8AF6-FD59C8984DD5}" type="presOf" srcId="{AEEF07EB-6B28-4DED-9617-2B2F8EB058BA}" destId="{B9426E8C-3C45-4D66-98DB-55F7069F7A65}" srcOrd="0" destOrd="0" presId="urn:microsoft.com/office/officeart/2005/8/layout/list1"/>
    <dgm:cxn modelId="{18289B3D-EB93-4531-BB11-AF2C82823A53}" type="presOf" srcId="{4209E032-1F2E-4028-B3EF-7A6F4E56410C}" destId="{49E283BD-8FA9-45D1-8B68-A74A9BCCFAC3}" srcOrd="0" destOrd="0" presId="urn:microsoft.com/office/officeart/2005/8/layout/list1"/>
    <dgm:cxn modelId="{513A3683-1BD3-4CF8-927B-4AF9A42303ED}" type="presOf" srcId="{3520B46B-5A57-4DCF-93E5-E319EC55CF36}" destId="{87F01E4B-5680-4BDC-8284-BE744C6D2201}" srcOrd="0" destOrd="0" presId="urn:microsoft.com/office/officeart/2005/8/layout/list1"/>
    <dgm:cxn modelId="{BAEBAEA8-C398-4D37-BD3C-C3C8A3B7E474}" type="presOf" srcId="{4209E032-1F2E-4028-B3EF-7A6F4E56410C}" destId="{68B99819-DBAB-4C4A-A590-87A8239B8A9D}" srcOrd="1" destOrd="0" presId="urn:microsoft.com/office/officeart/2005/8/layout/list1"/>
    <dgm:cxn modelId="{0613D7AD-E71C-4CE7-B0B3-ABBA73A3BFFE}" type="presOf" srcId="{AEEF07EB-6B28-4DED-9617-2B2F8EB058BA}" destId="{8BE6B47C-30B6-45C4-94A5-A84B55663488}" srcOrd="1" destOrd="0" presId="urn:microsoft.com/office/officeart/2005/8/layout/list1"/>
    <dgm:cxn modelId="{9254E3D9-4D36-4F74-8C6B-4E594A0C2D58}" srcId="{3520B46B-5A57-4DCF-93E5-E319EC55CF36}" destId="{AEEF07EB-6B28-4DED-9617-2B2F8EB058BA}" srcOrd="0" destOrd="0" parTransId="{0CD5FF83-6986-4975-8D4B-A13A7A789386}" sibTransId="{97C3A9AA-6787-4EB8-872B-CF8CA80FE3A8}"/>
    <dgm:cxn modelId="{8B04DADC-97ED-4576-9DA7-087CD8757975}" type="presOf" srcId="{656720D7-988B-4A3C-B481-DA0B2548018C}" destId="{0DB1CE91-9712-4786-9500-A2A121BE7612}" srcOrd="1" destOrd="0" presId="urn:microsoft.com/office/officeart/2005/8/layout/list1"/>
    <dgm:cxn modelId="{C9FA2BDD-7AAA-4D16-928D-49E428F1A7B2}" srcId="{3520B46B-5A57-4DCF-93E5-E319EC55CF36}" destId="{656720D7-988B-4A3C-B481-DA0B2548018C}" srcOrd="1" destOrd="0" parTransId="{C7601616-486C-48EB-8987-FB6FD483763A}" sibTransId="{C999A549-ECE3-4F0E-9269-0A15CEFC31E1}"/>
    <dgm:cxn modelId="{509E52DE-0F7C-46B1-A7D5-8D607D6A7991}" type="presOf" srcId="{656720D7-988B-4A3C-B481-DA0B2548018C}" destId="{64E7FE67-D44B-4684-B983-1F20F0E1D713}" srcOrd="0" destOrd="0" presId="urn:microsoft.com/office/officeart/2005/8/layout/list1"/>
    <dgm:cxn modelId="{6C92AA62-68C3-460B-B8D1-8E0BF6992950}" type="presParOf" srcId="{87F01E4B-5680-4BDC-8284-BE744C6D2201}" destId="{DCDE489F-6647-4ECA-B315-09734C422404}" srcOrd="0" destOrd="0" presId="urn:microsoft.com/office/officeart/2005/8/layout/list1"/>
    <dgm:cxn modelId="{B7DBCF05-85C4-459A-8527-A90E330721B2}" type="presParOf" srcId="{DCDE489F-6647-4ECA-B315-09734C422404}" destId="{B9426E8C-3C45-4D66-98DB-55F7069F7A65}" srcOrd="0" destOrd="0" presId="urn:microsoft.com/office/officeart/2005/8/layout/list1"/>
    <dgm:cxn modelId="{31F640BA-88D5-41BB-ADF2-482D00A691E1}" type="presParOf" srcId="{DCDE489F-6647-4ECA-B315-09734C422404}" destId="{8BE6B47C-30B6-45C4-94A5-A84B55663488}" srcOrd="1" destOrd="0" presId="urn:microsoft.com/office/officeart/2005/8/layout/list1"/>
    <dgm:cxn modelId="{BFBCAC37-675C-4961-9FF9-53C6FA08058E}" type="presParOf" srcId="{87F01E4B-5680-4BDC-8284-BE744C6D2201}" destId="{28577D41-8365-4476-8879-DBD724ADB62C}" srcOrd="1" destOrd="0" presId="urn:microsoft.com/office/officeart/2005/8/layout/list1"/>
    <dgm:cxn modelId="{0419C16C-72CF-47CF-80BE-E5F740A40B9B}" type="presParOf" srcId="{87F01E4B-5680-4BDC-8284-BE744C6D2201}" destId="{179CE58B-4221-46F9-BE85-E68BD0B694DC}" srcOrd="2" destOrd="0" presId="urn:microsoft.com/office/officeart/2005/8/layout/list1"/>
    <dgm:cxn modelId="{48219468-CC35-4BDD-BDF3-DC32EDC5D481}" type="presParOf" srcId="{87F01E4B-5680-4BDC-8284-BE744C6D2201}" destId="{A0F2139D-AECE-4A3E-9F3D-CDCC9BFC0331}" srcOrd="3" destOrd="0" presId="urn:microsoft.com/office/officeart/2005/8/layout/list1"/>
    <dgm:cxn modelId="{97487E80-E931-4628-8255-0D838A93A937}" type="presParOf" srcId="{87F01E4B-5680-4BDC-8284-BE744C6D2201}" destId="{8B12C3A7-5A72-41C0-99E7-CF1C73B42581}" srcOrd="4" destOrd="0" presId="urn:microsoft.com/office/officeart/2005/8/layout/list1"/>
    <dgm:cxn modelId="{EE2794C4-AFE4-4F5E-999E-E6ADEF803BAB}" type="presParOf" srcId="{8B12C3A7-5A72-41C0-99E7-CF1C73B42581}" destId="{64E7FE67-D44B-4684-B983-1F20F0E1D713}" srcOrd="0" destOrd="0" presId="urn:microsoft.com/office/officeart/2005/8/layout/list1"/>
    <dgm:cxn modelId="{F9E4902B-74DB-470D-BCF4-97700CDFDD4C}" type="presParOf" srcId="{8B12C3A7-5A72-41C0-99E7-CF1C73B42581}" destId="{0DB1CE91-9712-4786-9500-A2A121BE7612}" srcOrd="1" destOrd="0" presId="urn:microsoft.com/office/officeart/2005/8/layout/list1"/>
    <dgm:cxn modelId="{E80F6671-EB4B-4FC6-B480-DE6B79DD9549}" type="presParOf" srcId="{87F01E4B-5680-4BDC-8284-BE744C6D2201}" destId="{F2AC268A-E2BE-464D-A606-CB9726512F77}" srcOrd="5" destOrd="0" presId="urn:microsoft.com/office/officeart/2005/8/layout/list1"/>
    <dgm:cxn modelId="{47958D5D-087B-44A4-B6D7-1EE8E7B4FE40}" type="presParOf" srcId="{87F01E4B-5680-4BDC-8284-BE744C6D2201}" destId="{10831AAE-7C03-4870-9F44-1FBE0C4FCAEF}" srcOrd="6" destOrd="0" presId="urn:microsoft.com/office/officeart/2005/8/layout/list1"/>
    <dgm:cxn modelId="{23053E3E-2793-4CB0-9D6A-BDF84F1E5F4A}" type="presParOf" srcId="{87F01E4B-5680-4BDC-8284-BE744C6D2201}" destId="{AD7C95A2-6724-47E7-88D4-7E93643D1595}" srcOrd="7" destOrd="0" presId="urn:microsoft.com/office/officeart/2005/8/layout/list1"/>
    <dgm:cxn modelId="{1D4AF889-2475-4B15-8D61-083879E1AE19}" type="presParOf" srcId="{87F01E4B-5680-4BDC-8284-BE744C6D2201}" destId="{6FA1CCFE-510B-42DF-9995-A61717FEE2E3}" srcOrd="8" destOrd="0" presId="urn:microsoft.com/office/officeart/2005/8/layout/list1"/>
    <dgm:cxn modelId="{D48F77A6-C98E-4924-8A36-882A0C0C3F43}" type="presParOf" srcId="{6FA1CCFE-510B-42DF-9995-A61717FEE2E3}" destId="{49E283BD-8FA9-45D1-8B68-A74A9BCCFAC3}" srcOrd="0" destOrd="0" presId="urn:microsoft.com/office/officeart/2005/8/layout/list1"/>
    <dgm:cxn modelId="{3B3E925B-3D64-4FBF-891C-0CBD87917431}" type="presParOf" srcId="{6FA1CCFE-510B-42DF-9995-A61717FEE2E3}" destId="{68B99819-DBAB-4C4A-A590-87A8239B8A9D}" srcOrd="1" destOrd="0" presId="urn:microsoft.com/office/officeart/2005/8/layout/list1"/>
    <dgm:cxn modelId="{8A9B73C0-C3A9-4D20-98C9-F21C93C75142}" type="presParOf" srcId="{87F01E4B-5680-4BDC-8284-BE744C6D2201}" destId="{8E3C1223-846D-4742-AA82-393C10C9904C}" srcOrd="9" destOrd="0" presId="urn:microsoft.com/office/officeart/2005/8/layout/list1"/>
    <dgm:cxn modelId="{826D036F-3F8A-46A3-899C-A5096BBE3975}" type="presParOf" srcId="{87F01E4B-5680-4BDC-8284-BE744C6D2201}" destId="{E8873544-3E66-4635-8850-5C2A4675EEE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75E064-F81E-4021-BA83-37910337720A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7CA534-6AD5-4A92-BDD1-441F487F7031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dirty="0"/>
            <a:t>Составление проекта бюджета</a:t>
          </a:r>
        </a:p>
      </dgm:t>
    </dgm:pt>
    <dgm:pt modelId="{1DF6CD71-2247-49D2-8135-296265604E66}" type="parTrans" cxnId="{8B3D7FCE-D64E-49A5-A0E6-1524585EF7E3}">
      <dgm:prSet/>
      <dgm:spPr/>
      <dgm:t>
        <a:bodyPr/>
        <a:lstStyle/>
        <a:p>
          <a:endParaRPr lang="ru-RU"/>
        </a:p>
      </dgm:t>
    </dgm:pt>
    <dgm:pt modelId="{0E8AA72E-0DC3-4C0C-B7E4-A56336E668F1}" type="sibTrans" cxnId="{8B3D7FCE-D64E-49A5-A0E6-1524585EF7E3}">
      <dgm:prSet/>
      <dgm:spPr>
        <a:solidFill>
          <a:schemeClr val="accent3"/>
        </a:solidFill>
      </dgm:spPr>
      <dgm:t>
        <a:bodyPr/>
        <a:lstStyle/>
        <a:p>
          <a:endParaRPr lang="ru-RU"/>
        </a:p>
      </dgm:t>
    </dgm:pt>
    <dgm:pt modelId="{EC7BB615-A835-4182-9FB3-A5222C57F085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dirty="0"/>
            <a:t>Рассмотрение и утверждение бюджета</a:t>
          </a:r>
        </a:p>
      </dgm:t>
    </dgm:pt>
    <dgm:pt modelId="{1BAC9C04-5C5A-480F-99DB-75719C7587BC}" type="parTrans" cxnId="{649421A4-32CC-4857-936F-D7775A8AEBDE}">
      <dgm:prSet/>
      <dgm:spPr/>
      <dgm:t>
        <a:bodyPr/>
        <a:lstStyle/>
        <a:p>
          <a:endParaRPr lang="ru-RU"/>
        </a:p>
      </dgm:t>
    </dgm:pt>
    <dgm:pt modelId="{5C7FD921-3AC3-4C7E-9EF8-A37DDD38E1A1}" type="sibTrans" cxnId="{649421A4-32CC-4857-936F-D7775A8AEBDE}">
      <dgm:prSet/>
      <dgm:spPr/>
      <dgm:t>
        <a:bodyPr/>
        <a:lstStyle/>
        <a:p>
          <a:endParaRPr lang="ru-RU"/>
        </a:p>
      </dgm:t>
    </dgm:pt>
    <dgm:pt modelId="{6F3CB9E5-85B2-45CE-9C5F-4C52C1722ACC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dirty="0"/>
            <a:t>Исполнение бюджета</a:t>
          </a:r>
        </a:p>
      </dgm:t>
    </dgm:pt>
    <dgm:pt modelId="{7DF68870-990E-436F-AAD7-75D059C6D18D}" type="parTrans" cxnId="{93E116FC-D043-4017-A5A1-794A6CE6F623}">
      <dgm:prSet/>
      <dgm:spPr/>
      <dgm:t>
        <a:bodyPr/>
        <a:lstStyle/>
        <a:p>
          <a:endParaRPr lang="ru-RU"/>
        </a:p>
      </dgm:t>
    </dgm:pt>
    <dgm:pt modelId="{9DD3BB1D-9144-4E45-851A-1897D38CEBFD}" type="sibTrans" cxnId="{93E116FC-D043-4017-A5A1-794A6CE6F623}">
      <dgm:prSet/>
      <dgm:spPr/>
      <dgm:t>
        <a:bodyPr/>
        <a:lstStyle/>
        <a:p>
          <a:endParaRPr lang="ru-RU"/>
        </a:p>
      </dgm:t>
    </dgm:pt>
    <dgm:pt modelId="{540C635B-3EB2-4333-BC68-8B601A97AA47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dirty="0"/>
            <a:t>Контроль за исполнением бюджета</a:t>
          </a:r>
        </a:p>
      </dgm:t>
    </dgm:pt>
    <dgm:pt modelId="{94467E5B-F1AD-4221-9C91-F6E1D6975D44}" type="parTrans" cxnId="{DAC138ED-DEE7-4676-9A04-A34F01EBD104}">
      <dgm:prSet/>
      <dgm:spPr/>
      <dgm:t>
        <a:bodyPr/>
        <a:lstStyle/>
        <a:p>
          <a:endParaRPr lang="ru-RU"/>
        </a:p>
      </dgm:t>
    </dgm:pt>
    <dgm:pt modelId="{CFC7EC9C-F26C-41DF-B6E0-AD889A9332A5}" type="sibTrans" cxnId="{DAC138ED-DEE7-4676-9A04-A34F01EBD104}">
      <dgm:prSet/>
      <dgm:spPr/>
      <dgm:t>
        <a:bodyPr/>
        <a:lstStyle/>
        <a:p>
          <a:endParaRPr lang="ru-RU"/>
        </a:p>
      </dgm:t>
    </dgm:pt>
    <dgm:pt modelId="{8939EC47-6D44-468F-A724-4BA669EDDD62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2000" dirty="0"/>
            <a:t>Составление, рассмотрение и утверждение  бюджетной отчетности</a:t>
          </a:r>
        </a:p>
      </dgm:t>
    </dgm:pt>
    <dgm:pt modelId="{5F5201C2-EB33-42C2-B3E8-4E221BA8ED9C}" type="parTrans" cxnId="{71C61A22-A418-44F1-AA87-6695ED31DC12}">
      <dgm:prSet/>
      <dgm:spPr/>
      <dgm:t>
        <a:bodyPr/>
        <a:lstStyle/>
        <a:p>
          <a:endParaRPr lang="ru-RU"/>
        </a:p>
      </dgm:t>
    </dgm:pt>
    <dgm:pt modelId="{BEFAA079-A171-41CB-9A93-37733036A030}" type="sibTrans" cxnId="{71C61A22-A418-44F1-AA87-6695ED31DC12}">
      <dgm:prSet/>
      <dgm:spPr/>
      <dgm:t>
        <a:bodyPr/>
        <a:lstStyle/>
        <a:p>
          <a:endParaRPr lang="ru-RU"/>
        </a:p>
      </dgm:t>
    </dgm:pt>
    <dgm:pt modelId="{CEE48BBE-A06D-4C59-9153-BB2D9397572B}" type="pres">
      <dgm:prSet presAssocID="{DC75E064-F81E-4021-BA83-37910337720A}" presName="Name0" presStyleCnt="0">
        <dgm:presLayoutVars>
          <dgm:dir/>
          <dgm:resizeHandles val="exact"/>
        </dgm:presLayoutVars>
      </dgm:prSet>
      <dgm:spPr/>
    </dgm:pt>
    <dgm:pt modelId="{189767AF-8E73-4068-8A5E-91A088D9FD6F}" type="pres">
      <dgm:prSet presAssocID="{DC75E064-F81E-4021-BA83-37910337720A}" presName="cycle" presStyleCnt="0"/>
      <dgm:spPr/>
    </dgm:pt>
    <dgm:pt modelId="{FE24ABEC-77E1-4132-B077-40CE6762CB24}" type="pres">
      <dgm:prSet presAssocID="{317CA534-6AD5-4A92-BDD1-441F487F7031}" presName="nodeFirstNode" presStyleLbl="node1" presStyleIdx="0" presStyleCnt="5">
        <dgm:presLayoutVars>
          <dgm:bulletEnabled val="1"/>
        </dgm:presLayoutVars>
      </dgm:prSet>
      <dgm:spPr/>
    </dgm:pt>
    <dgm:pt modelId="{E79BBC5B-BE42-4E40-9771-81C2D680E153}" type="pres">
      <dgm:prSet presAssocID="{0E8AA72E-0DC3-4C0C-B7E4-A56336E668F1}" presName="sibTransFirstNode" presStyleLbl="bgShp" presStyleIdx="0" presStyleCnt="1"/>
      <dgm:spPr/>
    </dgm:pt>
    <dgm:pt modelId="{D7811772-1F82-4D7C-9DD4-1F0344FC82F7}" type="pres">
      <dgm:prSet presAssocID="{EC7BB615-A835-4182-9FB3-A5222C57F085}" presName="nodeFollowingNodes" presStyleLbl="node1" presStyleIdx="1" presStyleCnt="5" custRadScaleRad="130233" custRadScaleInc="9371">
        <dgm:presLayoutVars>
          <dgm:bulletEnabled val="1"/>
        </dgm:presLayoutVars>
      </dgm:prSet>
      <dgm:spPr/>
    </dgm:pt>
    <dgm:pt modelId="{B32209F9-0D40-4FC2-B894-3BA93704A754}" type="pres">
      <dgm:prSet presAssocID="{6F3CB9E5-85B2-45CE-9C5F-4C52C1722ACC}" presName="nodeFollowingNodes" presStyleLbl="node1" presStyleIdx="2" presStyleCnt="5" custRadScaleRad="126086" custRadScaleInc="-20817">
        <dgm:presLayoutVars>
          <dgm:bulletEnabled val="1"/>
        </dgm:presLayoutVars>
      </dgm:prSet>
      <dgm:spPr/>
    </dgm:pt>
    <dgm:pt modelId="{DDF3CFC3-89E3-4C46-ACB8-9279C673CF39}" type="pres">
      <dgm:prSet presAssocID="{540C635B-3EB2-4333-BC68-8B601A97AA47}" presName="nodeFollowingNodes" presStyleLbl="node1" presStyleIdx="3" presStyleCnt="5" custRadScaleRad="124954" custRadScaleInc="23368">
        <dgm:presLayoutVars>
          <dgm:bulletEnabled val="1"/>
        </dgm:presLayoutVars>
      </dgm:prSet>
      <dgm:spPr/>
    </dgm:pt>
    <dgm:pt modelId="{4F5677C1-C1F7-4E0D-914E-A9FDB51CC58D}" type="pres">
      <dgm:prSet presAssocID="{8939EC47-6D44-468F-A724-4BA669EDDD62}" presName="nodeFollowingNodes" presStyleLbl="node1" presStyleIdx="4" presStyleCnt="5" custScaleY="123813" custRadScaleRad="129084" custRadScaleInc="-6693">
        <dgm:presLayoutVars>
          <dgm:bulletEnabled val="1"/>
        </dgm:presLayoutVars>
      </dgm:prSet>
      <dgm:spPr/>
    </dgm:pt>
  </dgm:ptLst>
  <dgm:cxnLst>
    <dgm:cxn modelId="{0A685511-143A-4884-81A2-92E52AFCB87E}" type="presOf" srcId="{8939EC47-6D44-468F-A724-4BA669EDDD62}" destId="{4F5677C1-C1F7-4E0D-914E-A9FDB51CC58D}" srcOrd="0" destOrd="0" presId="urn:microsoft.com/office/officeart/2005/8/layout/cycle3"/>
    <dgm:cxn modelId="{71C61A22-A418-44F1-AA87-6695ED31DC12}" srcId="{DC75E064-F81E-4021-BA83-37910337720A}" destId="{8939EC47-6D44-468F-A724-4BA669EDDD62}" srcOrd="4" destOrd="0" parTransId="{5F5201C2-EB33-42C2-B3E8-4E221BA8ED9C}" sibTransId="{BEFAA079-A171-41CB-9A93-37733036A030}"/>
    <dgm:cxn modelId="{D44B9562-F1BA-492E-A0A3-F0B0D707B060}" type="presOf" srcId="{317CA534-6AD5-4A92-BDD1-441F487F7031}" destId="{FE24ABEC-77E1-4132-B077-40CE6762CB24}" srcOrd="0" destOrd="0" presId="urn:microsoft.com/office/officeart/2005/8/layout/cycle3"/>
    <dgm:cxn modelId="{D6DE8A78-BE65-489F-AD6E-AA260A2AE911}" type="presOf" srcId="{DC75E064-F81E-4021-BA83-37910337720A}" destId="{CEE48BBE-A06D-4C59-9153-BB2D9397572B}" srcOrd="0" destOrd="0" presId="urn:microsoft.com/office/officeart/2005/8/layout/cycle3"/>
    <dgm:cxn modelId="{B4F3C59B-1946-40AD-AD94-4FDF5ABCA4D9}" type="presOf" srcId="{EC7BB615-A835-4182-9FB3-A5222C57F085}" destId="{D7811772-1F82-4D7C-9DD4-1F0344FC82F7}" srcOrd="0" destOrd="0" presId="urn:microsoft.com/office/officeart/2005/8/layout/cycle3"/>
    <dgm:cxn modelId="{649421A4-32CC-4857-936F-D7775A8AEBDE}" srcId="{DC75E064-F81E-4021-BA83-37910337720A}" destId="{EC7BB615-A835-4182-9FB3-A5222C57F085}" srcOrd="1" destOrd="0" parTransId="{1BAC9C04-5C5A-480F-99DB-75719C7587BC}" sibTransId="{5C7FD921-3AC3-4C7E-9EF8-A37DDD38E1A1}"/>
    <dgm:cxn modelId="{8B3D7FCE-D64E-49A5-A0E6-1524585EF7E3}" srcId="{DC75E064-F81E-4021-BA83-37910337720A}" destId="{317CA534-6AD5-4A92-BDD1-441F487F7031}" srcOrd="0" destOrd="0" parTransId="{1DF6CD71-2247-49D2-8135-296265604E66}" sibTransId="{0E8AA72E-0DC3-4C0C-B7E4-A56336E668F1}"/>
    <dgm:cxn modelId="{C2E8E3DB-3FAA-4770-A9B5-532BE19C0F27}" type="presOf" srcId="{540C635B-3EB2-4333-BC68-8B601A97AA47}" destId="{DDF3CFC3-89E3-4C46-ACB8-9279C673CF39}" srcOrd="0" destOrd="0" presId="urn:microsoft.com/office/officeart/2005/8/layout/cycle3"/>
    <dgm:cxn modelId="{B32838DF-5442-429F-878F-003D45F3EB28}" type="presOf" srcId="{6F3CB9E5-85B2-45CE-9C5F-4C52C1722ACC}" destId="{B32209F9-0D40-4FC2-B894-3BA93704A754}" srcOrd="0" destOrd="0" presId="urn:microsoft.com/office/officeart/2005/8/layout/cycle3"/>
    <dgm:cxn modelId="{2E2283E3-AB5B-46BF-9329-545763FBDB2F}" type="presOf" srcId="{0E8AA72E-0DC3-4C0C-B7E4-A56336E668F1}" destId="{E79BBC5B-BE42-4E40-9771-81C2D680E153}" srcOrd="0" destOrd="0" presId="urn:microsoft.com/office/officeart/2005/8/layout/cycle3"/>
    <dgm:cxn modelId="{DAC138ED-DEE7-4676-9A04-A34F01EBD104}" srcId="{DC75E064-F81E-4021-BA83-37910337720A}" destId="{540C635B-3EB2-4333-BC68-8B601A97AA47}" srcOrd="3" destOrd="0" parTransId="{94467E5B-F1AD-4221-9C91-F6E1D6975D44}" sibTransId="{CFC7EC9C-F26C-41DF-B6E0-AD889A9332A5}"/>
    <dgm:cxn modelId="{93E116FC-D043-4017-A5A1-794A6CE6F623}" srcId="{DC75E064-F81E-4021-BA83-37910337720A}" destId="{6F3CB9E5-85B2-45CE-9C5F-4C52C1722ACC}" srcOrd="2" destOrd="0" parTransId="{7DF68870-990E-436F-AAD7-75D059C6D18D}" sibTransId="{9DD3BB1D-9144-4E45-851A-1897D38CEBFD}"/>
    <dgm:cxn modelId="{A72F638B-7055-4625-8288-738F071BA0D1}" type="presParOf" srcId="{CEE48BBE-A06D-4C59-9153-BB2D9397572B}" destId="{189767AF-8E73-4068-8A5E-91A088D9FD6F}" srcOrd="0" destOrd="0" presId="urn:microsoft.com/office/officeart/2005/8/layout/cycle3"/>
    <dgm:cxn modelId="{8E1B1BD1-8802-4406-AA6B-751E99E98A43}" type="presParOf" srcId="{189767AF-8E73-4068-8A5E-91A088D9FD6F}" destId="{FE24ABEC-77E1-4132-B077-40CE6762CB24}" srcOrd="0" destOrd="0" presId="urn:microsoft.com/office/officeart/2005/8/layout/cycle3"/>
    <dgm:cxn modelId="{7EAFC149-D16F-49C2-9421-F2758D945159}" type="presParOf" srcId="{189767AF-8E73-4068-8A5E-91A088D9FD6F}" destId="{E79BBC5B-BE42-4E40-9771-81C2D680E153}" srcOrd="1" destOrd="0" presId="urn:microsoft.com/office/officeart/2005/8/layout/cycle3"/>
    <dgm:cxn modelId="{3962B1BE-C4BF-46F0-AE4C-CD24066E62C8}" type="presParOf" srcId="{189767AF-8E73-4068-8A5E-91A088D9FD6F}" destId="{D7811772-1F82-4D7C-9DD4-1F0344FC82F7}" srcOrd="2" destOrd="0" presId="urn:microsoft.com/office/officeart/2005/8/layout/cycle3"/>
    <dgm:cxn modelId="{EA24DC40-096C-4897-AF0A-0AC8A76D52D8}" type="presParOf" srcId="{189767AF-8E73-4068-8A5E-91A088D9FD6F}" destId="{B32209F9-0D40-4FC2-B894-3BA93704A754}" srcOrd="3" destOrd="0" presId="urn:microsoft.com/office/officeart/2005/8/layout/cycle3"/>
    <dgm:cxn modelId="{EBB44173-38FD-433D-BDE3-39611635E236}" type="presParOf" srcId="{189767AF-8E73-4068-8A5E-91A088D9FD6F}" destId="{DDF3CFC3-89E3-4C46-ACB8-9279C673CF39}" srcOrd="4" destOrd="0" presId="urn:microsoft.com/office/officeart/2005/8/layout/cycle3"/>
    <dgm:cxn modelId="{CAD869B3-33AE-4C92-BCA5-995A425B4811}" type="presParOf" srcId="{189767AF-8E73-4068-8A5E-91A088D9FD6F}" destId="{4F5677C1-C1F7-4E0D-914E-A9FDB51CC58D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4ED8C5-AC6F-4EA0-9F9F-254DAE0947DE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2EDFC6-023A-4A14-9E6C-79C6E7F58ADE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1800" dirty="0"/>
            <a:t>Участники бюджетного процесса</a:t>
          </a:r>
        </a:p>
      </dgm:t>
    </dgm:pt>
    <dgm:pt modelId="{6842AFEE-9BFC-4E2B-BF11-62A099319351}" type="parTrans" cxnId="{1D2D46D9-C6AD-4AD8-9B0E-7E4E2540E903}">
      <dgm:prSet/>
      <dgm:spPr/>
      <dgm:t>
        <a:bodyPr/>
        <a:lstStyle/>
        <a:p>
          <a:endParaRPr lang="ru-RU"/>
        </a:p>
      </dgm:t>
    </dgm:pt>
    <dgm:pt modelId="{659AA1BD-E247-465E-B7CC-1E8179A6594C}" type="sibTrans" cxnId="{1D2D46D9-C6AD-4AD8-9B0E-7E4E2540E903}">
      <dgm:prSet/>
      <dgm:spPr/>
      <dgm:t>
        <a:bodyPr/>
        <a:lstStyle/>
        <a:p>
          <a:endParaRPr lang="ru-RU"/>
        </a:p>
      </dgm:t>
    </dgm:pt>
    <dgm:pt modelId="{6BB00F82-FB6B-45BB-8A22-678DB4EF1158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dirty="0"/>
            <a:t>Глава города Кузнецка</a:t>
          </a:r>
        </a:p>
      </dgm:t>
    </dgm:pt>
    <dgm:pt modelId="{4784294D-BD56-4D8A-BF3F-FE9E9A58780E}" type="parTrans" cxnId="{06B0B04E-9555-4353-A2C2-3B0E0AE146E2}">
      <dgm:prSet/>
      <dgm:spPr/>
      <dgm:t>
        <a:bodyPr/>
        <a:lstStyle/>
        <a:p>
          <a:endParaRPr lang="ru-RU"/>
        </a:p>
      </dgm:t>
    </dgm:pt>
    <dgm:pt modelId="{C3F9CE81-C5C3-4A8A-92AE-9E064E3F8B81}" type="sibTrans" cxnId="{06B0B04E-9555-4353-A2C2-3B0E0AE146E2}">
      <dgm:prSet/>
      <dgm:spPr/>
      <dgm:t>
        <a:bodyPr/>
        <a:lstStyle/>
        <a:p>
          <a:endParaRPr lang="ru-RU"/>
        </a:p>
      </dgm:t>
    </dgm:pt>
    <dgm:pt modelId="{8BB6EF4F-1FF9-4340-8EEA-437843CCBCF7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500" dirty="0"/>
            <a:t>Собрание представителей города Кузнецка</a:t>
          </a:r>
        </a:p>
      </dgm:t>
    </dgm:pt>
    <dgm:pt modelId="{C370F6DF-9360-4674-A533-9EB82BB0FB91}" type="parTrans" cxnId="{C37637BD-D3A4-4832-8A16-22EA2BCA13AA}">
      <dgm:prSet/>
      <dgm:spPr/>
      <dgm:t>
        <a:bodyPr/>
        <a:lstStyle/>
        <a:p>
          <a:endParaRPr lang="ru-RU"/>
        </a:p>
      </dgm:t>
    </dgm:pt>
    <dgm:pt modelId="{841ABC81-5DF8-40DB-81D5-5A69C77DF2F2}" type="sibTrans" cxnId="{C37637BD-D3A4-4832-8A16-22EA2BCA13AA}">
      <dgm:prSet/>
      <dgm:spPr/>
      <dgm:t>
        <a:bodyPr/>
        <a:lstStyle/>
        <a:p>
          <a:endParaRPr lang="ru-RU"/>
        </a:p>
      </dgm:t>
    </dgm:pt>
    <dgm:pt modelId="{8EDA3B6D-03B5-4EC7-86F2-EC040AAA5A49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400" dirty="0"/>
            <a:t>Главные администраторы (администраторы) источников финансирования дефицита бюджета города</a:t>
          </a:r>
        </a:p>
      </dgm:t>
    </dgm:pt>
    <dgm:pt modelId="{17F46EEF-FA81-4097-AAF6-79FFB193D266}" type="parTrans" cxnId="{B2B8623B-C595-4D50-9F1E-3B3DD6702CC0}">
      <dgm:prSet/>
      <dgm:spPr/>
      <dgm:t>
        <a:bodyPr/>
        <a:lstStyle/>
        <a:p>
          <a:endParaRPr lang="ru-RU"/>
        </a:p>
      </dgm:t>
    </dgm:pt>
    <dgm:pt modelId="{1905165E-31DB-479F-BA7C-855753562DD7}" type="sibTrans" cxnId="{B2B8623B-C595-4D50-9F1E-3B3DD6702CC0}">
      <dgm:prSet/>
      <dgm:spPr/>
      <dgm:t>
        <a:bodyPr/>
        <a:lstStyle/>
        <a:p>
          <a:endParaRPr lang="ru-RU"/>
        </a:p>
      </dgm:t>
    </dgm:pt>
    <dgm:pt modelId="{2B45B15D-40AF-4671-8069-4D82456BBF57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dirty="0"/>
            <a:t>Получатели средств бюджета города</a:t>
          </a:r>
        </a:p>
      </dgm:t>
    </dgm:pt>
    <dgm:pt modelId="{52535A12-89CF-4077-8173-C5544FDD3FF7}" type="parTrans" cxnId="{4EABD6D7-DB9C-4BA9-8EF8-E96D5C3FF3D3}">
      <dgm:prSet/>
      <dgm:spPr/>
      <dgm:t>
        <a:bodyPr/>
        <a:lstStyle/>
        <a:p>
          <a:endParaRPr lang="ru-RU"/>
        </a:p>
      </dgm:t>
    </dgm:pt>
    <dgm:pt modelId="{F379E043-27C1-437C-BBCF-9B5055746BCE}" type="sibTrans" cxnId="{4EABD6D7-DB9C-4BA9-8EF8-E96D5C3FF3D3}">
      <dgm:prSet/>
      <dgm:spPr/>
      <dgm:t>
        <a:bodyPr/>
        <a:lstStyle/>
        <a:p>
          <a:endParaRPr lang="ru-RU"/>
        </a:p>
      </dgm:t>
    </dgm:pt>
    <dgm:pt modelId="{0609CC5D-0363-4455-8BF3-8B9E88D3F49B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500" dirty="0"/>
            <a:t>Главные администраторы (администраторы) доходов бюджета города</a:t>
          </a:r>
        </a:p>
      </dgm:t>
    </dgm:pt>
    <dgm:pt modelId="{5F8C5683-07EA-446A-8770-A5F263D25A14}" type="parTrans" cxnId="{3B9047F3-4941-46E5-8273-408BBBD54417}">
      <dgm:prSet/>
      <dgm:spPr/>
      <dgm:t>
        <a:bodyPr/>
        <a:lstStyle/>
        <a:p>
          <a:endParaRPr lang="ru-RU"/>
        </a:p>
      </dgm:t>
    </dgm:pt>
    <dgm:pt modelId="{BF599782-CCFE-4A3F-BE98-735E046097B4}" type="sibTrans" cxnId="{3B9047F3-4941-46E5-8273-408BBBD54417}">
      <dgm:prSet/>
      <dgm:spPr/>
      <dgm:t>
        <a:bodyPr/>
        <a:lstStyle/>
        <a:p>
          <a:endParaRPr lang="ru-RU"/>
        </a:p>
      </dgm:t>
    </dgm:pt>
    <dgm:pt modelId="{268C2C36-C4FD-4BD4-BBA0-275B470F2BC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dirty="0"/>
            <a:t>Главные распорядители средств бюджета города</a:t>
          </a:r>
        </a:p>
      </dgm:t>
    </dgm:pt>
    <dgm:pt modelId="{166A2744-1757-4BB4-AC58-932043D27E79}" type="parTrans" cxnId="{E706EBFF-B63F-4D1B-B946-56B144DBCA33}">
      <dgm:prSet/>
      <dgm:spPr/>
      <dgm:t>
        <a:bodyPr/>
        <a:lstStyle/>
        <a:p>
          <a:endParaRPr lang="ru-RU"/>
        </a:p>
      </dgm:t>
    </dgm:pt>
    <dgm:pt modelId="{D66DC327-64DD-4E45-879F-3D7A1108C898}" type="sibTrans" cxnId="{E706EBFF-B63F-4D1B-B946-56B144DBCA33}">
      <dgm:prSet/>
      <dgm:spPr/>
      <dgm:t>
        <a:bodyPr/>
        <a:lstStyle/>
        <a:p>
          <a:endParaRPr lang="ru-RU"/>
        </a:p>
      </dgm:t>
    </dgm:pt>
    <dgm:pt modelId="{DE9D9A1C-2E25-4D54-ADBF-4F012CB550B8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dirty="0"/>
            <a:t>Управление финансов города Кузнецка</a:t>
          </a:r>
        </a:p>
      </dgm:t>
    </dgm:pt>
    <dgm:pt modelId="{F9619CB0-BB5F-4568-8F91-3D080F5B6431}" type="parTrans" cxnId="{21C60DC0-102E-4864-BD90-903137717914}">
      <dgm:prSet/>
      <dgm:spPr/>
      <dgm:t>
        <a:bodyPr/>
        <a:lstStyle/>
        <a:p>
          <a:endParaRPr lang="ru-RU"/>
        </a:p>
      </dgm:t>
    </dgm:pt>
    <dgm:pt modelId="{ED7527AA-441A-4384-9F0C-465E134CDC37}" type="sibTrans" cxnId="{21C60DC0-102E-4864-BD90-903137717914}">
      <dgm:prSet/>
      <dgm:spPr/>
      <dgm:t>
        <a:bodyPr/>
        <a:lstStyle/>
        <a:p>
          <a:endParaRPr lang="ru-RU"/>
        </a:p>
      </dgm:t>
    </dgm:pt>
    <dgm:pt modelId="{C0ABF7A1-5A52-4BB1-AB4C-CE7C07CC2B88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500" dirty="0"/>
            <a:t>Администрация города Кузнецка</a:t>
          </a:r>
        </a:p>
      </dgm:t>
    </dgm:pt>
    <dgm:pt modelId="{86F4F4CB-4776-4530-8F12-536BF25E5BB7}" type="parTrans" cxnId="{889F1055-7C66-4494-A598-FCB7CBFB33B3}">
      <dgm:prSet/>
      <dgm:spPr/>
      <dgm:t>
        <a:bodyPr/>
        <a:lstStyle/>
        <a:p>
          <a:endParaRPr lang="ru-RU"/>
        </a:p>
      </dgm:t>
    </dgm:pt>
    <dgm:pt modelId="{A1463243-8231-4724-B2F2-9573ECC2411F}" type="sibTrans" cxnId="{889F1055-7C66-4494-A598-FCB7CBFB33B3}">
      <dgm:prSet/>
      <dgm:spPr/>
      <dgm:t>
        <a:bodyPr/>
        <a:lstStyle/>
        <a:p>
          <a:endParaRPr lang="ru-RU"/>
        </a:p>
      </dgm:t>
    </dgm:pt>
    <dgm:pt modelId="{D899A866-C2ED-4953-B398-517F95067C4E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600" dirty="0"/>
            <a:t>Контрольно-счетная палата города Кузнецка</a:t>
          </a:r>
        </a:p>
      </dgm:t>
    </dgm:pt>
    <dgm:pt modelId="{B2DF130C-CACD-435C-A57B-F70B9333DD8C}" type="parTrans" cxnId="{9C2BA144-C55C-428F-BD12-6B24B138CEB1}">
      <dgm:prSet/>
      <dgm:spPr/>
      <dgm:t>
        <a:bodyPr/>
        <a:lstStyle/>
        <a:p>
          <a:endParaRPr lang="ru-RU"/>
        </a:p>
      </dgm:t>
    </dgm:pt>
    <dgm:pt modelId="{1A3C6735-3577-4167-8E8B-F84D0BDDE0AA}" type="sibTrans" cxnId="{9C2BA144-C55C-428F-BD12-6B24B138CEB1}">
      <dgm:prSet/>
      <dgm:spPr/>
      <dgm:t>
        <a:bodyPr/>
        <a:lstStyle/>
        <a:p>
          <a:endParaRPr lang="ru-RU"/>
        </a:p>
      </dgm:t>
    </dgm:pt>
    <dgm:pt modelId="{21B2FB03-A7DC-4BDA-8F32-0F1706BFC6ED}" type="pres">
      <dgm:prSet presAssocID="{FA4ED8C5-AC6F-4EA0-9F9F-254DAE0947DE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896A587-B6EE-4D85-B55A-AACA11185B51}" type="pres">
      <dgm:prSet presAssocID="{852EDFC6-023A-4A14-9E6C-79C6E7F58ADE}" presName="centerShape" presStyleLbl="node0" presStyleIdx="0" presStyleCnt="1" custScaleX="283113"/>
      <dgm:spPr/>
    </dgm:pt>
    <dgm:pt modelId="{05FB1A02-5FFF-41E4-9D8D-84034B2C93B5}" type="pres">
      <dgm:prSet presAssocID="{4784294D-BD56-4D8A-BF3F-FE9E9A58780E}" presName="Name9" presStyleLbl="parChTrans1D2" presStyleIdx="0" presStyleCnt="9"/>
      <dgm:spPr/>
    </dgm:pt>
    <dgm:pt modelId="{B76CD65B-3752-466B-8593-66785DC7D8AF}" type="pres">
      <dgm:prSet presAssocID="{4784294D-BD56-4D8A-BF3F-FE9E9A58780E}" presName="connTx" presStyleLbl="parChTrans1D2" presStyleIdx="0" presStyleCnt="9"/>
      <dgm:spPr/>
    </dgm:pt>
    <dgm:pt modelId="{7C2DDD95-8A63-4CA7-88B7-CAC5A951F58D}" type="pres">
      <dgm:prSet presAssocID="{6BB00F82-FB6B-45BB-8A22-678DB4EF1158}" presName="node" presStyleLbl="node1" presStyleIdx="0" presStyleCnt="9" custScaleX="177213" custScaleY="88652" custRadScaleRad="117316" custRadScaleInc="-145157">
        <dgm:presLayoutVars>
          <dgm:bulletEnabled val="1"/>
        </dgm:presLayoutVars>
      </dgm:prSet>
      <dgm:spPr/>
    </dgm:pt>
    <dgm:pt modelId="{3B56432F-7371-41C7-BA38-359D418AF591}" type="pres">
      <dgm:prSet presAssocID="{C370F6DF-9360-4674-A533-9EB82BB0FB91}" presName="Name9" presStyleLbl="parChTrans1D2" presStyleIdx="1" presStyleCnt="9"/>
      <dgm:spPr/>
    </dgm:pt>
    <dgm:pt modelId="{C85CA7C8-CC8F-4712-928F-0D10AD5FF158}" type="pres">
      <dgm:prSet presAssocID="{C370F6DF-9360-4674-A533-9EB82BB0FB91}" presName="connTx" presStyleLbl="parChTrans1D2" presStyleIdx="1" presStyleCnt="9"/>
      <dgm:spPr/>
    </dgm:pt>
    <dgm:pt modelId="{A7A11F0C-99DD-451E-B10E-7DFB66573304}" type="pres">
      <dgm:prSet presAssocID="{8BB6EF4F-1FF9-4340-8EEA-437843CCBCF7}" presName="node" presStyleLbl="node1" presStyleIdx="1" presStyleCnt="9" custScaleX="209087" custRadScaleRad="110581" custRadScaleInc="-71214">
        <dgm:presLayoutVars>
          <dgm:bulletEnabled val="1"/>
        </dgm:presLayoutVars>
      </dgm:prSet>
      <dgm:spPr/>
    </dgm:pt>
    <dgm:pt modelId="{1C6A575C-C979-4A5E-970A-23EDCC5B67BD}" type="pres">
      <dgm:prSet presAssocID="{86F4F4CB-4776-4530-8F12-536BF25E5BB7}" presName="Name9" presStyleLbl="parChTrans1D2" presStyleIdx="2" presStyleCnt="9"/>
      <dgm:spPr/>
    </dgm:pt>
    <dgm:pt modelId="{91F99E8F-7A47-4ADA-8CEE-CA48B53C17E9}" type="pres">
      <dgm:prSet presAssocID="{86F4F4CB-4776-4530-8F12-536BF25E5BB7}" presName="connTx" presStyleLbl="parChTrans1D2" presStyleIdx="2" presStyleCnt="9"/>
      <dgm:spPr/>
    </dgm:pt>
    <dgm:pt modelId="{4BCDDCA1-B449-4133-A1DB-658F7924C2BE}" type="pres">
      <dgm:prSet presAssocID="{C0ABF7A1-5A52-4BB1-AB4C-CE7C07CC2B88}" presName="node" presStyleLbl="node1" presStyleIdx="2" presStyleCnt="9" custScaleX="200881" custRadScaleRad="149266" custRadScaleInc="-65812">
        <dgm:presLayoutVars>
          <dgm:bulletEnabled val="1"/>
        </dgm:presLayoutVars>
      </dgm:prSet>
      <dgm:spPr/>
    </dgm:pt>
    <dgm:pt modelId="{D142B850-B843-48C5-BD9E-102855D0339E}" type="pres">
      <dgm:prSet presAssocID="{B2DF130C-CACD-435C-A57B-F70B9333DD8C}" presName="Name9" presStyleLbl="parChTrans1D2" presStyleIdx="3" presStyleCnt="9"/>
      <dgm:spPr/>
    </dgm:pt>
    <dgm:pt modelId="{0BC23666-4CA4-45A0-A11A-C19C4395CAA7}" type="pres">
      <dgm:prSet presAssocID="{B2DF130C-CACD-435C-A57B-F70B9333DD8C}" presName="connTx" presStyleLbl="parChTrans1D2" presStyleIdx="3" presStyleCnt="9"/>
      <dgm:spPr/>
    </dgm:pt>
    <dgm:pt modelId="{5FA76584-CBD5-4862-99BD-6C2DE9565913}" type="pres">
      <dgm:prSet presAssocID="{D899A866-C2ED-4953-B398-517F95067C4E}" presName="node" presStyleLbl="node1" presStyleIdx="3" presStyleCnt="9" custScaleX="183114" custRadScaleRad="142688" custRadScaleInc="-117326">
        <dgm:presLayoutVars>
          <dgm:bulletEnabled val="1"/>
        </dgm:presLayoutVars>
      </dgm:prSet>
      <dgm:spPr/>
    </dgm:pt>
    <dgm:pt modelId="{4535B07E-0D84-437C-816D-6787D31167D5}" type="pres">
      <dgm:prSet presAssocID="{F9619CB0-BB5F-4568-8F91-3D080F5B6431}" presName="Name9" presStyleLbl="parChTrans1D2" presStyleIdx="4" presStyleCnt="9"/>
      <dgm:spPr/>
    </dgm:pt>
    <dgm:pt modelId="{44C71C1B-BA59-4048-9BA9-2F2B8DB2C3CC}" type="pres">
      <dgm:prSet presAssocID="{F9619CB0-BB5F-4568-8F91-3D080F5B6431}" presName="connTx" presStyleLbl="parChTrans1D2" presStyleIdx="4" presStyleCnt="9"/>
      <dgm:spPr/>
    </dgm:pt>
    <dgm:pt modelId="{A383F857-3F28-45A0-B14C-F308CE870E7E}" type="pres">
      <dgm:prSet presAssocID="{DE9D9A1C-2E25-4D54-ADBF-4F012CB550B8}" presName="node" presStyleLbl="node1" presStyleIdx="4" presStyleCnt="9" custScaleX="190081" custRadScaleRad="149659" custRadScaleInc="-178407">
        <dgm:presLayoutVars>
          <dgm:bulletEnabled val="1"/>
        </dgm:presLayoutVars>
      </dgm:prSet>
      <dgm:spPr/>
    </dgm:pt>
    <dgm:pt modelId="{74514B80-D6A9-4194-92D1-4D4CE064CC7C}" type="pres">
      <dgm:prSet presAssocID="{166A2744-1757-4BB4-AC58-932043D27E79}" presName="Name9" presStyleLbl="parChTrans1D2" presStyleIdx="5" presStyleCnt="9"/>
      <dgm:spPr/>
    </dgm:pt>
    <dgm:pt modelId="{ABDA9D8B-2C27-4A37-841A-DDC808E60E97}" type="pres">
      <dgm:prSet presAssocID="{166A2744-1757-4BB4-AC58-932043D27E79}" presName="connTx" presStyleLbl="parChTrans1D2" presStyleIdx="5" presStyleCnt="9"/>
      <dgm:spPr/>
    </dgm:pt>
    <dgm:pt modelId="{47A04C28-7C59-4317-9444-78F21A50B37C}" type="pres">
      <dgm:prSet presAssocID="{268C2C36-C4FD-4BD4-BBA0-275B470F2BC0}" presName="node" presStyleLbl="node1" presStyleIdx="5" presStyleCnt="9" custScaleX="209299" custRadScaleRad="91194" custRadScaleInc="-97463">
        <dgm:presLayoutVars>
          <dgm:bulletEnabled val="1"/>
        </dgm:presLayoutVars>
      </dgm:prSet>
      <dgm:spPr/>
    </dgm:pt>
    <dgm:pt modelId="{F1EFBB65-F35D-44B8-9F0D-40F3EA15D48E}" type="pres">
      <dgm:prSet presAssocID="{5F8C5683-07EA-446A-8770-A5F263D25A14}" presName="Name9" presStyleLbl="parChTrans1D2" presStyleIdx="6" presStyleCnt="9"/>
      <dgm:spPr/>
    </dgm:pt>
    <dgm:pt modelId="{5FD025A3-576B-4A03-9690-317D64BB88C2}" type="pres">
      <dgm:prSet presAssocID="{5F8C5683-07EA-446A-8770-A5F263D25A14}" presName="connTx" presStyleLbl="parChTrans1D2" presStyleIdx="6" presStyleCnt="9"/>
      <dgm:spPr/>
    </dgm:pt>
    <dgm:pt modelId="{677E7C3E-A664-4E16-ADC2-C275AB1131FA}" type="pres">
      <dgm:prSet presAssocID="{0609CC5D-0363-4455-8BF3-8B9E88D3F49B}" presName="node" presStyleLbl="node1" presStyleIdx="6" presStyleCnt="9" custScaleX="234948" custScaleY="138912" custRadScaleRad="177077" custRadScaleInc="1408">
        <dgm:presLayoutVars>
          <dgm:bulletEnabled val="1"/>
        </dgm:presLayoutVars>
      </dgm:prSet>
      <dgm:spPr/>
    </dgm:pt>
    <dgm:pt modelId="{CE028E74-8DEC-4184-A196-2F452DDD5A58}" type="pres">
      <dgm:prSet presAssocID="{17F46EEF-FA81-4097-AAF6-79FFB193D266}" presName="Name9" presStyleLbl="parChTrans1D2" presStyleIdx="7" presStyleCnt="9"/>
      <dgm:spPr/>
    </dgm:pt>
    <dgm:pt modelId="{752A39D7-55AF-4B4F-A41D-3638AE88F44F}" type="pres">
      <dgm:prSet presAssocID="{17F46EEF-FA81-4097-AAF6-79FFB193D266}" presName="connTx" presStyleLbl="parChTrans1D2" presStyleIdx="7" presStyleCnt="9"/>
      <dgm:spPr/>
    </dgm:pt>
    <dgm:pt modelId="{D2F269D5-205A-436A-A787-38AF7DC97E0F}" type="pres">
      <dgm:prSet presAssocID="{8EDA3B6D-03B5-4EC7-86F2-EC040AAA5A49}" presName="node" presStyleLbl="node1" presStyleIdx="7" presStyleCnt="9" custScaleX="219291" custScaleY="138284" custRadScaleRad="146375" custRadScaleInc="-39294">
        <dgm:presLayoutVars>
          <dgm:bulletEnabled val="1"/>
        </dgm:presLayoutVars>
      </dgm:prSet>
      <dgm:spPr/>
    </dgm:pt>
    <dgm:pt modelId="{EFC07A88-2F5F-4BAC-BB77-6D69680EFBA0}" type="pres">
      <dgm:prSet presAssocID="{52535A12-89CF-4077-8173-C5544FDD3FF7}" presName="Name9" presStyleLbl="parChTrans1D2" presStyleIdx="8" presStyleCnt="9"/>
      <dgm:spPr/>
    </dgm:pt>
    <dgm:pt modelId="{41169FBE-B417-4ED5-993C-0D78C4A94B9F}" type="pres">
      <dgm:prSet presAssocID="{52535A12-89CF-4077-8173-C5544FDD3FF7}" presName="connTx" presStyleLbl="parChTrans1D2" presStyleIdx="8" presStyleCnt="9"/>
      <dgm:spPr/>
    </dgm:pt>
    <dgm:pt modelId="{3317CFD4-4D21-403B-8CD5-5810654FA00A}" type="pres">
      <dgm:prSet presAssocID="{2B45B15D-40AF-4671-8069-4D82456BBF57}" presName="node" presStyleLbl="node1" presStyleIdx="8" presStyleCnt="9" custScaleX="187105" custRadScaleRad="166357" custRadScaleInc="-107941">
        <dgm:presLayoutVars>
          <dgm:bulletEnabled val="1"/>
        </dgm:presLayoutVars>
      </dgm:prSet>
      <dgm:spPr/>
    </dgm:pt>
  </dgm:ptLst>
  <dgm:cxnLst>
    <dgm:cxn modelId="{98640F02-4F74-494A-8CCF-022F9A9D04B4}" type="presOf" srcId="{4784294D-BD56-4D8A-BF3F-FE9E9A58780E}" destId="{05FB1A02-5FFF-41E4-9D8D-84034B2C93B5}" srcOrd="0" destOrd="0" presId="urn:microsoft.com/office/officeart/2005/8/layout/radial1"/>
    <dgm:cxn modelId="{8AB05509-05CD-44E5-A0FD-C86682FC3E09}" type="presOf" srcId="{DE9D9A1C-2E25-4D54-ADBF-4F012CB550B8}" destId="{A383F857-3F28-45A0-B14C-F308CE870E7E}" srcOrd="0" destOrd="0" presId="urn:microsoft.com/office/officeart/2005/8/layout/radial1"/>
    <dgm:cxn modelId="{B542BF14-9524-4170-8720-6CECD92AD470}" type="presOf" srcId="{F9619CB0-BB5F-4568-8F91-3D080F5B6431}" destId="{4535B07E-0D84-437C-816D-6787D31167D5}" srcOrd="0" destOrd="0" presId="urn:microsoft.com/office/officeart/2005/8/layout/radial1"/>
    <dgm:cxn modelId="{CBC29719-5A3A-4AA8-ABC7-866DCCD9EF6C}" type="presOf" srcId="{C370F6DF-9360-4674-A533-9EB82BB0FB91}" destId="{3B56432F-7371-41C7-BA38-359D418AF591}" srcOrd="0" destOrd="0" presId="urn:microsoft.com/office/officeart/2005/8/layout/radial1"/>
    <dgm:cxn modelId="{2898F71F-E349-4955-88D9-112A1F005C2C}" type="presOf" srcId="{86F4F4CB-4776-4530-8F12-536BF25E5BB7}" destId="{91F99E8F-7A47-4ADA-8CEE-CA48B53C17E9}" srcOrd="1" destOrd="0" presId="urn:microsoft.com/office/officeart/2005/8/layout/radial1"/>
    <dgm:cxn modelId="{B8AEF12B-B8E0-43DC-B889-C470F7BD674A}" type="presOf" srcId="{17F46EEF-FA81-4097-AAF6-79FFB193D266}" destId="{752A39D7-55AF-4B4F-A41D-3638AE88F44F}" srcOrd="1" destOrd="0" presId="urn:microsoft.com/office/officeart/2005/8/layout/radial1"/>
    <dgm:cxn modelId="{91DE1C38-2111-4616-9D87-BE909E71A7D9}" type="presOf" srcId="{166A2744-1757-4BB4-AC58-932043D27E79}" destId="{ABDA9D8B-2C27-4A37-841A-DDC808E60E97}" srcOrd="1" destOrd="0" presId="urn:microsoft.com/office/officeart/2005/8/layout/radial1"/>
    <dgm:cxn modelId="{B2B8623B-C595-4D50-9F1E-3B3DD6702CC0}" srcId="{852EDFC6-023A-4A14-9E6C-79C6E7F58ADE}" destId="{8EDA3B6D-03B5-4EC7-86F2-EC040AAA5A49}" srcOrd="7" destOrd="0" parTransId="{17F46EEF-FA81-4097-AAF6-79FFB193D266}" sibTransId="{1905165E-31DB-479F-BA7C-855753562DD7}"/>
    <dgm:cxn modelId="{5A405F3C-4331-4AC5-A97E-0601EECEF1C0}" type="presOf" srcId="{C0ABF7A1-5A52-4BB1-AB4C-CE7C07CC2B88}" destId="{4BCDDCA1-B449-4133-A1DB-658F7924C2BE}" srcOrd="0" destOrd="0" presId="urn:microsoft.com/office/officeart/2005/8/layout/radial1"/>
    <dgm:cxn modelId="{C2D1E940-A46E-44DD-9BE5-3030806D0BF9}" type="presOf" srcId="{5F8C5683-07EA-446A-8770-A5F263D25A14}" destId="{5FD025A3-576B-4A03-9690-317D64BB88C2}" srcOrd="1" destOrd="0" presId="urn:microsoft.com/office/officeart/2005/8/layout/radial1"/>
    <dgm:cxn modelId="{9C2BA144-C55C-428F-BD12-6B24B138CEB1}" srcId="{852EDFC6-023A-4A14-9E6C-79C6E7F58ADE}" destId="{D899A866-C2ED-4953-B398-517F95067C4E}" srcOrd="3" destOrd="0" parTransId="{B2DF130C-CACD-435C-A57B-F70B9333DD8C}" sibTransId="{1A3C6735-3577-4167-8E8B-F84D0BDDE0AA}"/>
    <dgm:cxn modelId="{1E1F1566-8C49-4EAE-A04A-67A1DB859E99}" type="presOf" srcId="{166A2744-1757-4BB4-AC58-932043D27E79}" destId="{74514B80-D6A9-4194-92D1-4D4CE064CC7C}" srcOrd="0" destOrd="0" presId="urn:microsoft.com/office/officeart/2005/8/layout/radial1"/>
    <dgm:cxn modelId="{09214A66-DBB3-428F-A848-CEEB6834A27B}" type="presOf" srcId="{C370F6DF-9360-4674-A533-9EB82BB0FB91}" destId="{C85CA7C8-CC8F-4712-928F-0D10AD5FF158}" srcOrd="1" destOrd="0" presId="urn:microsoft.com/office/officeart/2005/8/layout/radial1"/>
    <dgm:cxn modelId="{FD203949-4279-4B0B-90E1-BD9A980FBECD}" type="presOf" srcId="{B2DF130C-CACD-435C-A57B-F70B9333DD8C}" destId="{0BC23666-4CA4-45A0-A11A-C19C4395CAA7}" srcOrd="1" destOrd="0" presId="urn:microsoft.com/office/officeart/2005/8/layout/radial1"/>
    <dgm:cxn modelId="{8F725449-40F1-402F-BCC8-8CB7A600039D}" type="presOf" srcId="{6BB00F82-FB6B-45BB-8A22-678DB4EF1158}" destId="{7C2DDD95-8A63-4CA7-88B7-CAC5A951F58D}" srcOrd="0" destOrd="0" presId="urn:microsoft.com/office/officeart/2005/8/layout/radial1"/>
    <dgm:cxn modelId="{39E0A46B-5061-4EF0-9CB0-B002B762B8E7}" type="presOf" srcId="{F9619CB0-BB5F-4568-8F91-3D080F5B6431}" destId="{44C71C1B-BA59-4048-9BA9-2F2B8DB2C3CC}" srcOrd="1" destOrd="0" presId="urn:microsoft.com/office/officeart/2005/8/layout/radial1"/>
    <dgm:cxn modelId="{06B0B04E-9555-4353-A2C2-3B0E0AE146E2}" srcId="{852EDFC6-023A-4A14-9E6C-79C6E7F58ADE}" destId="{6BB00F82-FB6B-45BB-8A22-678DB4EF1158}" srcOrd="0" destOrd="0" parTransId="{4784294D-BD56-4D8A-BF3F-FE9E9A58780E}" sibTransId="{C3F9CE81-C5C3-4A8A-92AE-9E064E3F8B81}"/>
    <dgm:cxn modelId="{53EC8F71-C83E-4B40-87AE-2E300C713496}" type="presOf" srcId="{52535A12-89CF-4077-8173-C5544FDD3FF7}" destId="{41169FBE-B417-4ED5-993C-0D78C4A94B9F}" srcOrd="1" destOrd="0" presId="urn:microsoft.com/office/officeart/2005/8/layout/radial1"/>
    <dgm:cxn modelId="{396C9652-59F3-42D9-9AAB-43936DB96958}" type="presOf" srcId="{D899A866-C2ED-4953-B398-517F95067C4E}" destId="{5FA76584-CBD5-4862-99BD-6C2DE9565913}" srcOrd="0" destOrd="0" presId="urn:microsoft.com/office/officeart/2005/8/layout/radial1"/>
    <dgm:cxn modelId="{6D177D53-AECC-4F92-9FE4-84DA65407FE9}" type="presOf" srcId="{8EDA3B6D-03B5-4EC7-86F2-EC040AAA5A49}" destId="{D2F269D5-205A-436A-A787-38AF7DC97E0F}" srcOrd="0" destOrd="0" presId="urn:microsoft.com/office/officeart/2005/8/layout/radial1"/>
    <dgm:cxn modelId="{889F1055-7C66-4494-A598-FCB7CBFB33B3}" srcId="{852EDFC6-023A-4A14-9E6C-79C6E7F58ADE}" destId="{C0ABF7A1-5A52-4BB1-AB4C-CE7C07CC2B88}" srcOrd="2" destOrd="0" parTransId="{86F4F4CB-4776-4530-8F12-536BF25E5BB7}" sibTransId="{A1463243-8231-4724-B2F2-9573ECC2411F}"/>
    <dgm:cxn modelId="{69C77956-50D1-4BAD-A9F1-4B95158F396C}" type="presOf" srcId="{B2DF130C-CACD-435C-A57B-F70B9333DD8C}" destId="{D142B850-B843-48C5-BD9E-102855D0339E}" srcOrd="0" destOrd="0" presId="urn:microsoft.com/office/officeart/2005/8/layout/radial1"/>
    <dgm:cxn modelId="{65BD177B-819B-4304-9582-BE8B3011B24F}" type="presOf" srcId="{4784294D-BD56-4D8A-BF3F-FE9E9A58780E}" destId="{B76CD65B-3752-466B-8593-66785DC7D8AF}" srcOrd="1" destOrd="0" presId="urn:microsoft.com/office/officeart/2005/8/layout/radial1"/>
    <dgm:cxn modelId="{B8A15688-1265-4B7F-8C0F-50CC0A880F8A}" type="presOf" srcId="{8BB6EF4F-1FF9-4340-8EEA-437843CCBCF7}" destId="{A7A11F0C-99DD-451E-B10E-7DFB66573304}" srcOrd="0" destOrd="0" presId="urn:microsoft.com/office/officeart/2005/8/layout/radial1"/>
    <dgm:cxn modelId="{05A0318A-457E-4F87-AB3A-4B7DF518FF41}" type="presOf" srcId="{86F4F4CB-4776-4530-8F12-536BF25E5BB7}" destId="{1C6A575C-C979-4A5E-970A-23EDCC5B67BD}" srcOrd="0" destOrd="0" presId="urn:microsoft.com/office/officeart/2005/8/layout/radial1"/>
    <dgm:cxn modelId="{729CDD90-B01B-4BBB-BEA3-2A9DA4547FDF}" type="presOf" srcId="{FA4ED8C5-AC6F-4EA0-9F9F-254DAE0947DE}" destId="{21B2FB03-A7DC-4BDA-8F32-0F1706BFC6ED}" srcOrd="0" destOrd="0" presId="urn:microsoft.com/office/officeart/2005/8/layout/radial1"/>
    <dgm:cxn modelId="{69463891-16E4-45F3-98D5-DBEFB9C7386A}" type="presOf" srcId="{852EDFC6-023A-4A14-9E6C-79C6E7F58ADE}" destId="{0896A587-B6EE-4D85-B55A-AACA11185B51}" srcOrd="0" destOrd="0" presId="urn:microsoft.com/office/officeart/2005/8/layout/radial1"/>
    <dgm:cxn modelId="{EB2E669F-8D2B-4DEF-9155-BA8709B15CC5}" type="presOf" srcId="{2B45B15D-40AF-4671-8069-4D82456BBF57}" destId="{3317CFD4-4D21-403B-8CD5-5810654FA00A}" srcOrd="0" destOrd="0" presId="urn:microsoft.com/office/officeart/2005/8/layout/radial1"/>
    <dgm:cxn modelId="{93C4BBA6-F9BF-448D-8060-CF09042F996D}" type="presOf" srcId="{0609CC5D-0363-4455-8BF3-8B9E88D3F49B}" destId="{677E7C3E-A664-4E16-ADC2-C275AB1131FA}" srcOrd="0" destOrd="0" presId="urn:microsoft.com/office/officeart/2005/8/layout/radial1"/>
    <dgm:cxn modelId="{509926AC-767E-4B0B-8D6F-C994D267B96F}" type="presOf" srcId="{52535A12-89CF-4077-8173-C5544FDD3FF7}" destId="{EFC07A88-2F5F-4BAC-BB77-6D69680EFBA0}" srcOrd="0" destOrd="0" presId="urn:microsoft.com/office/officeart/2005/8/layout/radial1"/>
    <dgm:cxn modelId="{C37637BD-D3A4-4832-8A16-22EA2BCA13AA}" srcId="{852EDFC6-023A-4A14-9E6C-79C6E7F58ADE}" destId="{8BB6EF4F-1FF9-4340-8EEA-437843CCBCF7}" srcOrd="1" destOrd="0" parTransId="{C370F6DF-9360-4674-A533-9EB82BB0FB91}" sibTransId="{841ABC81-5DF8-40DB-81D5-5A69C77DF2F2}"/>
    <dgm:cxn modelId="{3DD59EBD-9BDF-44EF-A146-9E128AB890F5}" type="presOf" srcId="{5F8C5683-07EA-446A-8770-A5F263D25A14}" destId="{F1EFBB65-F35D-44B8-9F0D-40F3EA15D48E}" srcOrd="0" destOrd="0" presId="urn:microsoft.com/office/officeart/2005/8/layout/radial1"/>
    <dgm:cxn modelId="{21C60DC0-102E-4864-BD90-903137717914}" srcId="{852EDFC6-023A-4A14-9E6C-79C6E7F58ADE}" destId="{DE9D9A1C-2E25-4D54-ADBF-4F012CB550B8}" srcOrd="4" destOrd="0" parTransId="{F9619CB0-BB5F-4568-8F91-3D080F5B6431}" sibTransId="{ED7527AA-441A-4384-9F0C-465E134CDC37}"/>
    <dgm:cxn modelId="{4EABD6D7-DB9C-4BA9-8EF8-E96D5C3FF3D3}" srcId="{852EDFC6-023A-4A14-9E6C-79C6E7F58ADE}" destId="{2B45B15D-40AF-4671-8069-4D82456BBF57}" srcOrd="8" destOrd="0" parTransId="{52535A12-89CF-4077-8173-C5544FDD3FF7}" sibTransId="{F379E043-27C1-437C-BBCF-9B5055746BCE}"/>
    <dgm:cxn modelId="{1D2D46D9-C6AD-4AD8-9B0E-7E4E2540E903}" srcId="{FA4ED8C5-AC6F-4EA0-9F9F-254DAE0947DE}" destId="{852EDFC6-023A-4A14-9E6C-79C6E7F58ADE}" srcOrd="0" destOrd="0" parTransId="{6842AFEE-9BFC-4E2B-BF11-62A099319351}" sibTransId="{659AA1BD-E247-465E-B7CC-1E8179A6594C}"/>
    <dgm:cxn modelId="{3B9047F3-4941-46E5-8273-408BBBD54417}" srcId="{852EDFC6-023A-4A14-9E6C-79C6E7F58ADE}" destId="{0609CC5D-0363-4455-8BF3-8B9E88D3F49B}" srcOrd="6" destOrd="0" parTransId="{5F8C5683-07EA-446A-8770-A5F263D25A14}" sibTransId="{BF599782-CCFE-4A3F-BE98-735E046097B4}"/>
    <dgm:cxn modelId="{6F1A32FB-483E-4958-8143-B242C3C584CD}" type="presOf" srcId="{17F46EEF-FA81-4097-AAF6-79FFB193D266}" destId="{CE028E74-8DEC-4184-A196-2F452DDD5A58}" srcOrd="0" destOrd="0" presId="urn:microsoft.com/office/officeart/2005/8/layout/radial1"/>
    <dgm:cxn modelId="{9C638CFD-60F7-4045-B481-6093787E9826}" type="presOf" srcId="{268C2C36-C4FD-4BD4-BBA0-275B470F2BC0}" destId="{47A04C28-7C59-4317-9444-78F21A50B37C}" srcOrd="0" destOrd="0" presId="urn:microsoft.com/office/officeart/2005/8/layout/radial1"/>
    <dgm:cxn modelId="{E706EBFF-B63F-4D1B-B946-56B144DBCA33}" srcId="{852EDFC6-023A-4A14-9E6C-79C6E7F58ADE}" destId="{268C2C36-C4FD-4BD4-BBA0-275B470F2BC0}" srcOrd="5" destOrd="0" parTransId="{166A2744-1757-4BB4-AC58-932043D27E79}" sibTransId="{D66DC327-64DD-4E45-879F-3D7A1108C898}"/>
    <dgm:cxn modelId="{0A253F92-F0D0-4883-B900-B9FFC0AA6C63}" type="presParOf" srcId="{21B2FB03-A7DC-4BDA-8F32-0F1706BFC6ED}" destId="{0896A587-B6EE-4D85-B55A-AACA11185B51}" srcOrd="0" destOrd="0" presId="urn:microsoft.com/office/officeart/2005/8/layout/radial1"/>
    <dgm:cxn modelId="{FF6EE926-295A-461E-89D6-7C04F625484A}" type="presParOf" srcId="{21B2FB03-A7DC-4BDA-8F32-0F1706BFC6ED}" destId="{05FB1A02-5FFF-41E4-9D8D-84034B2C93B5}" srcOrd="1" destOrd="0" presId="urn:microsoft.com/office/officeart/2005/8/layout/radial1"/>
    <dgm:cxn modelId="{533817D8-5993-4D43-BF68-CF69B68D2550}" type="presParOf" srcId="{05FB1A02-5FFF-41E4-9D8D-84034B2C93B5}" destId="{B76CD65B-3752-466B-8593-66785DC7D8AF}" srcOrd="0" destOrd="0" presId="urn:microsoft.com/office/officeart/2005/8/layout/radial1"/>
    <dgm:cxn modelId="{AF43A354-E39F-4B98-90DE-2B773E6D27BB}" type="presParOf" srcId="{21B2FB03-A7DC-4BDA-8F32-0F1706BFC6ED}" destId="{7C2DDD95-8A63-4CA7-88B7-CAC5A951F58D}" srcOrd="2" destOrd="0" presId="urn:microsoft.com/office/officeart/2005/8/layout/radial1"/>
    <dgm:cxn modelId="{4CD638E1-8674-4AA5-8B9A-96BA540D6794}" type="presParOf" srcId="{21B2FB03-A7DC-4BDA-8F32-0F1706BFC6ED}" destId="{3B56432F-7371-41C7-BA38-359D418AF591}" srcOrd="3" destOrd="0" presId="urn:microsoft.com/office/officeart/2005/8/layout/radial1"/>
    <dgm:cxn modelId="{010B93C7-660D-42BF-9DC3-CB543C52CC38}" type="presParOf" srcId="{3B56432F-7371-41C7-BA38-359D418AF591}" destId="{C85CA7C8-CC8F-4712-928F-0D10AD5FF158}" srcOrd="0" destOrd="0" presId="urn:microsoft.com/office/officeart/2005/8/layout/radial1"/>
    <dgm:cxn modelId="{5A869E9D-3666-4E9F-87CC-C31E3D628A2D}" type="presParOf" srcId="{21B2FB03-A7DC-4BDA-8F32-0F1706BFC6ED}" destId="{A7A11F0C-99DD-451E-B10E-7DFB66573304}" srcOrd="4" destOrd="0" presId="urn:microsoft.com/office/officeart/2005/8/layout/radial1"/>
    <dgm:cxn modelId="{53EA7D8D-3D35-451A-8DFF-A8F6D1D1AC4F}" type="presParOf" srcId="{21B2FB03-A7DC-4BDA-8F32-0F1706BFC6ED}" destId="{1C6A575C-C979-4A5E-970A-23EDCC5B67BD}" srcOrd="5" destOrd="0" presId="urn:microsoft.com/office/officeart/2005/8/layout/radial1"/>
    <dgm:cxn modelId="{78CEE82A-FCC4-47CC-8F1A-96F31D44572B}" type="presParOf" srcId="{1C6A575C-C979-4A5E-970A-23EDCC5B67BD}" destId="{91F99E8F-7A47-4ADA-8CEE-CA48B53C17E9}" srcOrd="0" destOrd="0" presId="urn:microsoft.com/office/officeart/2005/8/layout/radial1"/>
    <dgm:cxn modelId="{74855A54-6C56-4D79-A89B-26A9EE6ECC37}" type="presParOf" srcId="{21B2FB03-A7DC-4BDA-8F32-0F1706BFC6ED}" destId="{4BCDDCA1-B449-4133-A1DB-658F7924C2BE}" srcOrd="6" destOrd="0" presId="urn:microsoft.com/office/officeart/2005/8/layout/radial1"/>
    <dgm:cxn modelId="{BA7FEA5C-3FE8-4B94-AB1F-694B9A1A5D20}" type="presParOf" srcId="{21B2FB03-A7DC-4BDA-8F32-0F1706BFC6ED}" destId="{D142B850-B843-48C5-BD9E-102855D0339E}" srcOrd="7" destOrd="0" presId="urn:microsoft.com/office/officeart/2005/8/layout/radial1"/>
    <dgm:cxn modelId="{958C1310-3B44-405D-8DAC-116E2A049B6F}" type="presParOf" srcId="{D142B850-B843-48C5-BD9E-102855D0339E}" destId="{0BC23666-4CA4-45A0-A11A-C19C4395CAA7}" srcOrd="0" destOrd="0" presId="urn:microsoft.com/office/officeart/2005/8/layout/radial1"/>
    <dgm:cxn modelId="{EAF61D7D-4EC2-41A0-AC6A-16CDE9516568}" type="presParOf" srcId="{21B2FB03-A7DC-4BDA-8F32-0F1706BFC6ED}" destId="{5FA76584-CBD5-4862-99BD-6C2DE9565913}" srcOrd="8" destOrd="0" presId="urn:microsoft.com/office/officeart/2005/8/layout/radial1"/>
    <dgm:cxn modelId="{62651900-E14E-493F-BEB4-AC17BEDECB5A}" type="presParOf" srcId="{21B2FB03-A7DC-4BDA-8F32-0F1706BFC6ED}" destId="{4535B07E-0D84-437C-816D-6787D31167D5}" srcOrd="9" destOrd="0" presId="urn:microsoft.com/office/officeart/2005/8/layout/radial1"/>
    <dgm:cxn modelId="{69F1DC92-82AB-46F3-BF9C-5CE71ED4AED3}" type="presParOf" srcId="{4535B07E-0D84-437C-816D-6787D31167D5}" destId="{44C71C1B-BA59-4048-9BA9-2F2B8DB2C3CC}" srcOrd="0" destOrd="0" presId="urn:microsoft.com/office/officeart/2005/8/layout/radial1"/>
    <dgm:cxn modelId="{28577A42-65C5-4474-938C-590F915CC439}" type="presParOf" srcId="{21B2FB03-A7DC-4BDA-8F32-0F1706BFC6ED}" destId="{A383F857-3F28-45A0-B14C-F308CE870E7E}" srcOrd="10" destOrd="0" presId="urn:microsoft.com/office/officeart/2005/8/layout/radial1"/>
    <dgm:cxn modelId="{48D3D2D2-3880-4B18-874B-95DA70AFCEBA}" type="presParOf" srcId="{21B2FB03-A7DC-4BDA-8F32-0F1706BFC6ED}" destId="{74514B80-D6A9-4194-92D1-4D4CE064CC7C}" srcOrd="11" destOrd="0" presId="urn:microsoft.com/office/officeart/2005/8/layout/radial1"/>
    <dgm:cxn modelId="{3EC74991-8B4D-4055-8191-76BECF0E647F}" type="presParOf" srcId="{74514B80-D6A9-4194-92D1-4D4CE064CC7C}" destId="{ABDA9D8B-2C27-4A37-841A-DDC808E60E97}" srcOrd="0" destOrd="0" presId="urn:microsoft.com/office/officeart/2005/8/layout/radial1"/>
    <dgm:cxn modelId="{E0A1B681-F2A4-4919-B789-4FA65BC8233E}" type="presParOf" srcId="{21B2FB03-A7DC-4BDA-8F32-0F1706BFC6ED}" destId="{47A04C28-7C59-4317-9444-78F21A50B37C}" srcOrd="12" destOrd="0" presId="urn:microsoft.com/office/officeart/2005/8/layout/radial1"/>
    <dgm:cxn modelId="{05FF4E25-82BB-4FD1-8B5D-BBF75911C717}" type="presParOf" srcId="{21B2FB03-A7DC-4BDA-8F32-0F1706BFC6ED}" destId="{F1EFBB65-F35D-44B8-9F0D-40F3EA15D48E}" srcOrd="13" destOrd="0" presId="urn:microsoft.com/office/officeart/2005/8/layout/radial1"/>
    <dgm:cxn modelId="{9F1882D3-19D2-4BD0-ABEA-EBD42265A887}" type="presParOf" srcId="{F1EFBB65-F35D-44B8-9F0D-40F3EA15D48E}" destId="{5FD025A3-576B-4A03-9690-317D64BB88C2}" srcOrd="0" destOrd="0" presId="urn:microsoft.com/office/officeart/2005/8/layout/radial1"/>
    <dgm:cxn modelId="{721F414E-5065-4CCB-9DFF-F79E13104593}" type="presParOf" srcId="{21B2FB03-A7DC-4BDA-8F32-0F1706BFC6ED}" destId="{677E7C3E-A664-4E16-ADC2-C275AB1131FA}" srcOrd="14" destOrd="0" presId="urn:microsoft.com/office/officeart/2005/8/layout/radial1"/>
    <dgm:cxn modelId="{09826720-3977-4956-ABF3-E52AA0B7AD1D}" type="presParOf" srcId="{21B2FB03-A7DC-4BDA-8F32-0F1706BFC6ED}" destId="{CE028E74-8DEC-4184-A196-2F452DDD5A58}" srcOrd="15" destOrd="0" presId="urn:microsoft.com/office/officeart/2005/8/layout/radial1"/>
    <dgm:cxn modelId="{7A7A21F1-4902-4CF8-B123-4F691E9B36E6}" type="presParOf" srcId="{CE028E74-8DEC-4184-A196-2F452DDD5A58}" destId="{752A39D7-55AF-4B4F-A41D-3638AE88F44F}" srcOrd="0" destOrd="0" presId="urn:microsoft.com/office/officeart/2005/8/layout/radial1"/>
    <dgm:cxn modelId="{F45E2499-4F24-4435-AAF3-B80E9A6C3F68}" type="presParOf" srcId="{21B2FB03-A7DC-4BDA-8F32-0F1706BFC6ED}" destId="{D2F269D5-205A-436A-A787-38AF7DC97E0F}" srcOrd="16" destOrd="0" presId="urn:microsoft.com/office/officeart/2005/8/layout/radial1"/>
    <dgm:cxn modelId="{81C3C81B-8BC0-43CB-A6FE-D199E787793F}" type="presParOf" srcId="{21B2FB03-A7DC-4BDA-8F32-0F1706BFC6ED}" destId="{EFC07A88-2F5F-4BAC-BB77-6D69680EFBA0}" srcOrd="17" destOrd="0" presId="urn:microsoft.com/office/officeart/2005/8/layout/radial1"/>
    <dgm:cxn modelId="{04B6E4E3-0D0E-4745-9225-F666AD645A87}" type="presParOf" srcId="{EFC07A88-2F5F-4BAC-BB77-6D69680EFBA0}" destId="{41169FBE-B417-4ED5-993C-0D78C4A94B9F}" srcOrd="0" destOrd="0" presId="urn:microsoft.com/office/officeart/2005/8/layout/radial1"/>
    <dgm:cxn modelId="{5D12254B-27E6-45B6-A1E9-D3F53AE84223}" type="presParOf" srcId="{21B2FB03-A7DC-4BDA-8F32-0F1706BFC6ED}" destId="{3317CFD4-4D21-403B-8CD5-5810654FA00A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9CE58B-4221-46F9-BE85-E68BD0B694DC}">
      <dsp:nvSpPr>
        <dsp:cNvPr id="0" name=""/>
        <dsp:cNvSpPr/>
      </dsp:nvSpPr>
      <dsp:spPr>
        <a:xfrm>
          <a:off x="0" y="928527"/>
          <a:ext cx="8229600" cy="604800"/>
        </a:xfrm>
        <a:prstGeom prst="rect">
          <a:avLst/>
        </a:prstGeom>
        <a:solidFill>
          <a:schemeClr val="accent3">
            <a:alpha val="9000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E6B47C-30B6-45C4-94A5-A84B55663488}">
      <dsp:nvSpPr>
        <dsp:cNvPr id="0" name=""/>
        <dsp:cNvSpPr/>
      </dsp:nvSpPr>
      <dsp:spPr>
        <a:xfrm>
          <a:off x="946469" y="72010"/>
          <a:ext cx="6789296" cy="1248851"/>
        </a:xfrm>
        <a:prstGeom prst="roundRect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chemeClr val="accent6">
                <a:lumMod val="20000"/>
                <a:lumOff val="80000"/>
              </a:schemeClr>
            </a:solidFill>
          </a:endParaRP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chemeClr val="tx1"/>
              </a:solidFill>
            </a:rPr>
            <a:t>Город Кузнецк Пензенской области как муниципальное образование Пензенской области образован в границах города Кузнецка Пензенской области и обладает в соответствии с федеральным законом и законом Пензенской области статусом городского округа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1007433" y="132974"/>
        <a:ext cx="6667368" cy="1126923"/>
      </dsp:txXfrm>
    </dsp:sp>
    <dsp:sp modelId="{10831AAE-7C03-4870-9F44-1FBE0C4FCAEF}">
      <dsp:nvSpPr>
        <dsp:cNvPr id="0" name=""/>
        <dsp:cNvSpPr/>
      </dsp:nvSpPr>
      <dsp:spPr>
        <a:xfrm>
          <a:off x="0" y="2535080"/>
          <a:ext cx="8229600" cy="604800"/>
        </a:xfrm>
        <a:prstGeom prst="rect">
          <a:avLst/>
        </a:prstGeom>
        <a:solidFill>
          <a:schemeClr val="accent3">
            <a:alpha val="9000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B1CE91-9712-4786-9500-A2A121BE7612}">
      <dsp:nvSpPr>
        <dsp:cNvPr id="0" name=""/>
        <dsp:cNvSpPr/>
      </dsp:nvSpPr>
      <dsp:spPr>
        <a:xfrm>
          <a:off x="411480" y="1662927"/>
          <a:ext cx="5760720" cy="1226393"/>
        </a:xfrm>
        <a:prstGeom prst="roundRect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Город Кузнецк Пензенской области расположен в средней полосе России, в предгорьях Приволжской возвышенности, основан в 1780 году, входит в состав Пензенской области, является городом областного значения</a:t>
          </a:r>
        </a:p>
      </dsp:txBody>
      <dsp:txXfrm>
        <a:off x="471348" y="1722795"/>
        <a:ext cx="5640984" cy="1106657"/>
      </dsp:txXfrm>
    </dsp:sp>
    <dsp:sp modelId="{E8873544-3E66-4635-8850-5C2A4675EEE5}">
      <dsp:nvSpPr>
        <dsp:cNvPr id="0" name=""/>
        <dsp:cNvSpPr/>
      </dsp:nvSpPr>
      <dsp:spPr>
        <a:xfrm>
          <a:off x="0" y="3897193"/>
          <a:ext cx="8229600" cy="604800"/>
        </a:xfrm>
        <a:prstGeom prst="rect">
          <a:avLst/>
        </a:prstGeom>
        <a:solidFill>
          <a:schemeClr val="accent3">
            <a:alpha val="90000"/>
          </a:schemeClr>
        </a:solidFill>
        <a:ln w="1270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B99819-DBAB-4C4A-A590-87A8239B8A9D}">
      <dsp:nvSpPr>
        <dsp:cNvPr id="0" name=""/>
        <dsp:cNvSpPr/>
      </dsp:nvSpPr>
      <dsp:spPr>
        <a:xfrm>
          <a:off x="1450475" y="3270571"/>
          <a:ext cx="6069379" cy="981953"/>
        </a:xfrm>
        <a:prstGeom prst="roundRect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Границы города Кузнецка Пензенской области установлены Законом Пензенской области от 02.11.2004 N 690-ЗПО "О границах муниципальных образований Пензенской области"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/>
        </a:p>
      </dsp:txBody>
      <dsp:txXfrm>
        <a:off x="1498410" y="3318506"/>
        <a:ext cx="5973509" cy="8860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9BBC5B-BE42-4E40-9771-81C2D680E153}">
      <dsp:nvSpPr>
        <dsp:cNvPr id="0" name=""/>
        <dsp:cNvSpPr/>
      </dsp:nvSpPr>
      <dsp:spPr>
        <a:xfrm>
          <a:off x="1539755" y="-31734"/>
          <a:ext cx="5150089" cy="5150089"/>
        </a:xfrm>
        <a:prstGeom prst="circularArrow">
          <a:avLst>
            <a:gd name="adj1" fmla="val 5544"/>
            <a:gd name="adj2" fmla="val 330680"/>
            <a:gd name="adj3" fmla="val 13768755"/>
            <a:gd name="adj4" fmla="val 17390330"/>
            <a:gd name="adj5" fmla="val 5757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24ABEC-77E1-4132-B077-40CE6762CB24}">
      <dsp:nvSpPr>
        <dsp:cNvPr id="0" name=""/>
        <dsp:cNvSpPr/>
      </dsp:nvSpPr>
      <dsp:spPr>
        <a:xfrm>
          <a:off x="2905273" y="1043"/>
          <a:ext cx="2419052" cy="1209526"/>
        </a:xfrm>
        <a:prstGeom prst="roundRect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Составление проекта бюджета</a:t>
          </a:r>
        </a:p>
      </dsp:txBody>
      <dsp:txXfrm>
        <a:off x="2964317" y="60087"/>
        <a:ext cx="2300964" cy="1091438"/>
      </dsp:txXfrm>
    </dsp:sp>
    <dsp:sp modelId="{D7811772-1F82-4D7C-9DD4-1F0344FC82F7}">
      <dsp:nvSpPr>
        <dsp:cNvPr id="0" name=""/>
        <dsp:cNvSpPr/>
      </dsp:nvSpPr>
      <dsp:spPr>
        <a:xfrm>
          <a:off x="5698971" y="1584164"/>
          <a:ext cx="2419052" cy="1209526"/>
        </a:xfrm>
        <a:prstGeom prst="roundRect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Рассмотрение и утверждение бюджета</a:t>
          </a:r>
        </a:p>
      </dsp:txBody>
      <dsp:txXfrm>
        <a:off x="5758015" y="1643208"/>
        <a:ext cx="2300964" cy="1091438"/>
      </dsp:txXfrm>
    </dsp:sp>
    <dsp:sp modelId="{B32209F9-0D40-4FC2-B894-3BA93704A754}">
      <dsp:nvSpPr>
        <dsp:cNvPr id="0" name=""/>
        <dsp:cNvSpPr/>
      </dsp:nvSpPr>
      <dsp:spPr>
        <a:xfrm>
          <a:off x="4978894" y="3975049"/>
          <a:ext cx="2419052" cy="1209526"/>
        </a:xfrm>
        <a:prstGeom prst="roundRect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Исполнение бюджета</a:t>
          </a:r>
        </a:p>
      </dsp:txBody>
      <dsp:txXfrm>
        <a:off x="5037938" y="4034093"/>
        <a:ext cx="2300964" cy="1091438"/>
      </dsp:txXfrm>
    </dsp:sp>
    <dsp:sp modelId="{DDF3CFC3-89E3-4C46-ACB8-9279C673CF39}">
      <dsp:nvSpPr>
        <dsp:cNvPr id="0" name=""/>
        <dsp:cNvSpPr/>
      </dsp:nvSpPr>
      <dsp:spPr>
        <a:xfrm>
          <a:off x="802423" y="3960443"/>
          <a:ext cx="2419052" cy="1209526"/>
        </a:xfrm>
        <a:prstGeom prst="roundRect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Контроль за исполнением бюджета</a:t>
          </a:r>
        </a:p>
      </dsp:txBody>
      <dsp:txXfrm>
        <a:off x="861467" y="4019487"/>
        <a:ext cx="2300964" cy="1091438"/>
      </dsp:txXfrm>
    </dsp:sp>
    <dsp:sp modelId="{4F5677C1-C1F7-4E0D-914E-A9FDB51CC58D}">
      <dsp:nvSpPr>
        <dsp:cNvPr id="0" name=""/>
        <dsp:cNvSpPr/>
      </dsp:nvSpPr>
      <dsp:spPr>
        <a:xfrm>
          <a:off x="154351" y="1368154"/>
          <a:ext cx="2419052" cy="1497550"/>
        </a:xfrm>
        <a:prstGeom prst="roundRect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Составление, рассмотрение и утверждение  бюджетной отчетности</a:t>
          </a:r>
        </a:p>
      </dsp:txBody>
      <dsp:txXfrm>
        <a:off x="227455" y="1441258"/>
        <a:ext cx="2272844" cy="13513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6A587-B6EE-4D85-B55A-AACA11185B51}">
      <dsp:nvSpPr>
        <dsp:cNvPr id="0" name=""/>
        <dsp:cNvSpPr/>
      </dsp:nvSpPr>
      <dsp:spPr>
        <a:xfrm>
          <a:off x="2594103" y="2105041"/>
          <a:ext cx="3143601" cy="1110370"/>
        </a:xfrm>
        <a:prstGeom prst="ellipse">
          <a:avLst/>
        </a:prstGeom>
        <a:solidFill>
          <a:schemeClr val="accent3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Участники бюджетного процесса</a:t>
          </a:r>
        </a:p>
      </dsp:txBody>
      <dsp:txXfrm>
        <a:off x="3054473" y="2267651"/>
        <a:ext cx="2222861" cy="785150"/>
      </dsp:txXfrm>
    </dsp:sp>
    <dsp:sp modelId="{05FB1A02-5FFF-41E4-9D8D-84034B2C93B5}">
      <dsp:nvSpPr>
        <dsp:cNvPr id="0" name=""/>
        <dsp:cNvSpPr/>
      </dsp:nvSpPr>
      <dsp:spPr>
        <a:xfrm rot="14458111">
          <a:off x="2887607" y="1528775"/>
          <a:ext cx="1314100" cy="24286"/>
        </a:xfrm>
        <a:custGeom>
          <a:avLst/>
          <a:gdLst/>
          <a:ahLst/>
          <a:cxnLst/>
          <a:rect l="0" t="0" r="0" b="0"/>
          <a:pathLst>
            <a:path>
              <a:moveTo>
                <a:pt x="0" y="12143"/>
              </a:moveTo>
              <a:lnTo>
                <a:pt x="1314100" y="1214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3511805" y="1508065"/>
        <a:ext cx="65705" cy="65705"/>
      </dsp:txXfrm>
    </dsp:sp>
    <dsp:sp modelId="{7C2DDD95-8A63-4CA7-88B7-CAC5A951F58D}">
      <dsp:nvSpPr>
        <dsp:cNvPr id="0" name=""/>
        <dsp:cNvSpPr/>
      </dsp:nvSpPr>
      <dsp:spPr>
        <a:xfrm>
          <a:off x="1978720" y="0"/>
          <a:ext cx="1967720" cy="984365"/>
        </a:xfrm>
        <a:prstGeom prst="ellipse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Глава города Кузнецка</a:t>
          </a:r>
        </a:p>
      </dsp:txBody>
      <dsp:txXfrm>
        <a:off x="2266886" y="144157"/>
        <a:ext cx="1391388" cy="696051"/>
      </dsp:txXfrm>
    </dsp:sp>
    <dsp:sp modelId="{3B56432F-7371-41C7-BA38-359D418AF591}">
      <dsp:nvSpPr>
        <dsp:cNvPr id="0" name=""/>
        <dsp:cNvSpPr/>
      </dsp:nvSpPr>
      <dsp:spPr>
        <a:xfrm rot="17745432">
          <a:off x="4110799" y="1592404"/>
          <a:ext cx="1128936" cy="24286"/>
        </a:xfrm>
        <a:custGeom>
          <a:avLst/>
          <a:gdLst/>
          <a:ahLst/>
          <a:cxnLst/>
          <a:rect l="0" t="0" r="0" b="0"/>
          <a:pathLst>
            <a:path>
              <a:moveTo>
                <a:pt x="0" y="12143"/>
              </a:moveTo>
              <a:lnTo>
                <a:pt x="1128936" y="1214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647043" y="1576324"/>
        <a:ext cx="56446" cy="56446"/>
      </dsp:txXfrm>
    </dsp:sp>
    <dsp:sp modelId="{A7A11F0C-99DD-451E-B10E-7DFB66573304}">
      <dsp:nvSpPr>
        <dsp:cNvPr id="0" name=""/>
        <dsp:cNvSpPr/>
      </dsp:nvSpPr>
      <dsp:spPr>
        <a:xfrm>
          <a:off x="4020757" y="10"/>
          <a:ext cx="2321639" cy="1110370"/>
        </a:xfrm>
        <a:prstGeom prst="ellipse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Собрание представителей города Кузнецка</a:t>
          </a:r>
        </a:p>
      </dsp:txBody>
      <dsp:txXfrm>
        <a:off x="4360753" y="162620"/>
        <a:ext cx="1641647" cy="785150"/>
      </dsp:txXfrm>
    </dsp:sp>
    <dsp:sp modelId="{1C6A575C-C979-4A5E-970A-23EDCC5B67BD}">
      <dsp:nvSpPr>
        <dsp:cNvPr id="0" name=""/>
        <dsp:cNvSpPr/>
      </dsp:nvSpPr>
      <dsp:spPr>
        <a:xfrm rot="20210256">
          <a:off x="5120405" y="1994478"/>
          <a:ext cx="1146485" cy="24286"/>
        </a:xfrm>
        <a:custGeom>
          <a:avLst/>
          <a:gdLst/>
          <a:ahLst/>
          <a:cxnLst/>
          <a:rect l="0" t="0" r="0" b="0"/>
          <a:pathLst>
            <a:path>
              <a:moveTo>
                <a:pt x="0" y="12143"/>
              </a:moveTo>
              <a:lnTo>
                <a:pt x="1146485" y="1214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664985" y="1977959"/>
        <a:ext cx="57324" cy="57324"/>
      </dsp:txXfrm>
    </dsp:sp>
    <dsp:sp modelId="{4BCDDCA1-B449-4133-A1DB-658F7924C2BE}">
      <dsp:nvSpPr>
        <dsp:cNvPr id="0" name=""/>
        <dsp:cNvSpPr/>
      </dsp:nvSpPr>
      <dsp:spPr>
        <a:xfrm>
          <a:off x="5951240" y="864096"/>
          <a:ext cx="2230522" cy="1110370"/>
        </a:xfrm>
        <a:prstGeom prst="ellipse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Администрация города Кузнецка</a:t>
          </a:r>
        </a:p>
      </dsp:txBody>
      <dsp:txXfrm>
        <a:off x="6277892" y="1026706"/>
        <a:ext cx="1577218" cy="785150"/>
      </dsp:txXfrm>
    </dsp:sp>
    <dsp:sp modelId="{D142B850-B843-48C5-BD9E-102855D0339E}">
      <dsp:nvSpPr>
        <dsp:cNvPr id="0" name=""/>
        <dsp:cNvSpPr/>
      </dsp:nvSpPr>
      <dsp:spPr>
        <a:xfrm rot="392088">
          <a:off x="5659389" y="2848343"/>
          <a:ext cx="509476" cy="24286"/>
        </a:xfrm>
        <a:custGeom>
          <a:avLst/>
          <a:gdLst/>
          <a:ahLst/>
          <a:cxnLst/>
          <a:rect l="0" t="0" r="0" b="0"/>
          <a:pathLst>
            <a:path>
              <a:moveTo>
                <a:pt x="0" y="12143"/>
              </a:moveTo>
              <a:lnTo>
                <a:pt x="509476" y="1214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901390" y="2847750"/>
        <a:ext cx="25473" cy="25473"/>
      </dsp:txXfrm>
    </dsp:sp>
    <dsp:sp modelId="{5FA76584-CBD5-4862-99BD-6C2DE9565913}">
      <dsp:nvSpPr>
        <dsp:cNvPr id="0" name=""/>
        <dsp:cNvSpPr/>
      </dsp:nvSpPr>
      <dsp:spPr>
        <a:xfrm>
          <a:off x="6145557" y="2448267"/>
          <a:ext cx="2033242" cy="1110370"/>
        </a:xfrm>
        <a:prstGeom prst="ellipse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Контрольно-счетная палата города Кузнецка</a:t>
          </a:r>
        </a:p>
      </dsp:txBody>
      <dsp:txXfrm>
        <a:off x="6443318" y="2610877"/>
        <a:ext cx="1437720" cy="785150"/>
      </dsp:txXfrm>
    </dsp:sp>
    <dsp:sp modelId="{4535B07E-0D84-437C-816D-6787D31167D5}">
      <dsp:nvSpPr>
        <dsp:cNvPr id="0" name=""/>
        <dsp:cNvSpPr/>
      </dsp:nvSpPr>
      <dsp:spPr>
        <a:xfrm rot="2059116">
          <a:off x="4756921" y="3566453"/>
          <a:ext cx="1508650" cy="24286"/>
        </a:xfrm>
        <a:custGeom>
          <a:avLst/>
          <a:gdLst/>
          <a:ahLst/>
          <a:cxnLst/>
          <a:rect l="0" t="0" r="0" b="0"/>
          <a:pathLst>
            <a:path>
              <a:moveTo>
                <a:pt x="0" y="12143"/>
              </a:moveTo>
              <a:lnTo>
                <a:pt x="1508650" y="1214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73530" y="3540880"/>
        <a:ext cx="75432" cy="75432"/>
      </dsp:txXfrm>
    </dsp:sp>
    <dsp:sp modelId="{A383F857-3F28-45A0-B14C-F308CE870E7E}">
      <dsp:nvSpPr>
        <dsp:cNvPr id="0" name=""/>
        <dsp:cNvSpPr/>
      </dsp:nvSpPr>
      <dsp:spPr>
        <a:xfrm>
          <a:off x="5723146" y="3888440"/>
          <a:ext cx="2110602" cy="1110370"/>
        </a:xfrm>
        <a:prstGeom prst="ellipse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Управление финансов города Кузнецка</a:t>
          </a:r>
        </a:p>
      </dsp:txBody>
      <dsp:txXfrm>
        <a:off x="6032237" y="4051050"/>
        <a:ext cx="1492420" cy="785150"/>
      </dsp:txXfrm>
    </dsp:sp>
    <dsp:sp modelId="{74514B80-D6A9-4194-92D1-4D4CE064CC7C}">
      <dsp:nvSpPr>
        <dsp:cNvPr id="0" name=""/>
        <dsp:cNvSpPr/>
      </dsp:nvSpPr>
      <dsp:spPr>
        <a:xfrm rot="5430444">
          <a:off x="3748830" y="3611789"/>
          <a:ext cx="817080" cy="24286"/>
        </a:xfrm>
        <a:custGeom>
          <a:avLst/>
          <a:gdLst/>
          <a:ahLst/>
          <a:cxnLst/>
          <a:rect l="0" t="0" r="0" b="0"/>
          <a:pathLst>
            <a:path>
              <a:moveTo>
                <a:pt x="0" y="12143"/>
              </a:moveTo>
              <a:lnTo>
                <a:pt x="817080" y="1214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4136943" y="3603505"/>
        <a:ext cx="40854" cy="40854"/>
      </dsp:txXfrm>
    </dsp:sp>
    <dsp:sp modelId="{47A04C28-7C59-4317-9444-78F21A50B37C}">
      <dsp:nvSpPr>
        <dsp:cNvPr id="0" name=""/>
        <dsp:cNvSpPr/>
      </dsp:nvSpPr>
      <dsp:spPr>
        <a:xfrm>
          <a:off x="2986838" y="4032452"/>
          <a:ext cx="2323993" cy="1110370"/>
        </a:xfrm>
        <a:prstGeom prst="ellipse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Главные распорядители средств бюджета города</a:t>
          </a:r>
        </a:p>
      </dsp:txBody>
      <dsp:txXfrm>
        <a:off x="3327179" y="4195062"/>
        <a:ext cx="1643311" cy="785150"/>
      </dsp:txXfrm>
    </dsp:sp>
    <dsp:sp modelId="{F1EFBB65-F35D-44B8-9F0D-40F3EA15D48E}">
      <dsp:nvSpPr>
        <dsp:cNvPr id="0" name=""/>
        <dsp:cNvSpPr/>
      </dsp:nvSpPr>
      <dsp:spPr>
        <a:xfrm rot="8848666">
          <a:off x="2078515" y="3520424"/>
          <a:ext cx="1438521" cy="24286"/>
        </a:xfrm>
        <a:custGeom>
          <a:avLst/>
          <a:gdLst/>
          <a:ahLst/>
          <a:cxnLst/>
          <a:rect l="0" t="0" r="0" b="0"/>
          <a:pathLst>
            <a:path>
              <a:moveTo>
                <a:pt x="0" y="12143"/>
              </a:moveTo>
              <a:lnTo>
                <a:pt x="1438521" y="1214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761813" y="3496604"/>
        <a:ext cx="71926" cy="71926"/>
      </dsp:txXfrm>
    </dsp:sp>
    <dsp:sp modelId="{677E7C3E-A664-4E16-ADC2-C275AB1131FA}">
      <dsp:nvSpPr>
        <dsp:cNvPr id="0" name=""/>
        <dsp:cNvSpPr/>
      </dsp:nvSpPr>
      <dsp:spPr>
        <a:xfrm>
          <a:off x="0" y="3713551"/>
          <a:ext cx="2608792" cy="1542437"/>
        </a:xfrm>
        <a:prstGeom prst="ellipse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Главные администраторы (администраторы) доходов бюджета города</a:t>
          </a:r>
        </a:p>
      </dsp:txBody>
      <dsp:txXfrm>
        <a:off x="382049" y="3939436"/>
        <a:ext cx="1844694" cy="1090667"/>
      </dsp:txXfrm>
    </dsp:sp>
    <dsp:sp modelId="{CE028E74-8DEC-4184-A196-2F452DDD5A58}">
      <dsp:nvSpPr>
        <dsp:cNvPr id="0" name=""/>
        <dsp:cNvSpPr/>
      </dsp:nvSpPr>
      <dsp:spPr>
        <a:xfrm rot="10934706">
          <a:off x="2432529" y="2583484"/>
          <a:ext cx="171233" cy="24286"/>
        </a:xfrm>
        <a:custGeom>
          <a:avLst/>
          <a:gdLst/>
          <a:ahLst/>
          <a:cxnLst/>
          <a:rect l="0" t="0" r="0" b="0"/>
          <a:pathLst>
            <a:path>
              <a:moveTo>
                <a:pt x="0" y="12143"/>
              </a:moveTo>
              <a:lnTo>
                <a:pt x="171233" y="1214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513865" y="2591346"/>
        <a:ext cx="8561" cy="8561"/>
      </dsp:txXfrm>
    </dsp:sp>
    <dsp:sp modelId="{D2F269D5-205A-436A-A787-38AF7DC97E0F}">
      <dsp:nvSpPr>
        <dsp:cNvPr id="0" name=""/>
        <dsp:cNvSpPr/>
      </dsp:nvSpPr>
      <dsp:spPr>
        <a:xfrm>
          <a:off x="0" y="1776903"/>
          <a:ext cx="2434941" cy="1535464"/>
        </a:xfrm>
        <a:prstGeom prst="ellipse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Главные администраторы (администраторы) источников финансирования дефицита бюджета города</a:t>
          </a:r>
        </a:p>
      </dsp:txBody>
      <dsp:txXfrm>
        <a:off x="356589" y="2001766"/>
        <a:ext cx="1721763" cy="1085738"/>
      </dsp:txXfrm>
    </dsp:sp>
    <dsp:sp modelId="{EFC07A88-2F5F-4BAC-BB77-6D69680EFBA0}">
      <dsp:nvSpPr>
        <dsp:cNvPr id="0" name=""/>
        <dsp:cNvSpPr/>
      </dsp:nvSpPr>
      <dsp:spPr>
        <a:xfrm rot="12504708">
          <a:off x="1700424" y="1776622"/>
          <a:ext cx="1709079" cy="24286"/>
        </a:xfrm>
        <a:custGeom>
          <a:avLst/>
          <a:gdLst/>
          <a:ahLst/>
          <a:cxnLst/>
          <a:rect l="0" t="0" r="0" b="0"/>
          <a:pathLst>
            <a:path>
              <a:moveTo>
                <a:pt x="0" y="12143"/>
              </a:moveTo>
              <a:lnTo>
                <a:pt x="1709079" y="12143"/>
              </a:lnTo>
            </a:path>
          </a:pathLst>
        </a:custGeom>
        <a:noFill/>
        <a:ln w="1270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 rot="10800000">
        <a:off x="2512237" y="1746038"/>
        <a:ext cx="85453" cy="85453"/>
      </dsp:txXfrm>
    </dsp:sp>
    <dsp:sp modelId="{3317CFD4-4D21-403B-8CD5-5810654FA00A}">
      <dsp:nvSpPr>
        <dsp:cNvPr id="0" name=""/>
        <dsp:cNvSpPr/>
      </dsp:nvSpPr>
      <dsp:spPr>
        <a:xfrm>
          <a:off x="34503" y="432043"/>
          <a:ext cx="2077557" cy="1110370"/>
        </a:xfrm>
        <a:prstGeom prst="ellipse">
          <a:avLst/>
        </a:prstGeom>
        <a:solidFill>
          <a:srgbClr val="00B0F0"/>
        </a:solidFill>
        <a:ln w="127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Получатели средств бюджета города</a:t>
          </a:r>
        </a:p>
      </dsp:txBody>
      <dsp:txXfrm>
        <a:off x="338754" y="594653"/>
        <a:ext cx="1469055" cy="7851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294" y="0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C65ADA15-0014-43C4-9B6E-8CF8C6CA6AB6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30" tIns="44115" rIns="88230" bIns="441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64" y="4778546"/>
            <a:ext cx="5438748" cy="3908459"/>
          </a:xfrm>
          <a:prstGeom prst="rect">
            <a:avLst/>
          </a:prstGeom>
        </p:spPr>
        <p:txBody>
          <a:bodyPr vert="horz" lIns="88230" tIns="44115" rIns="88230" bIns="44115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813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294" y="9430813"/>
            <a:ext cx="2945862" cy="497413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FE216D12-F073-442E-88EB-5EA1B4B37A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436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16D12-F073-442E-88EB-5EA1B4B37A0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463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16D12-F073-442E-88EB-5EA1B4B37A01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1789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16D12-F073-442E-88EB-5EA1B4B37A01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433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16D12-F073-442E-88EB-5EA1B4B37A01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29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16D12-F073-442E-88EB-5EA1B4B37A01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837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16D12-F073-442E-88EB-5EA1B4B37A01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104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216D12-F073-442E-88EB-5EA1B4B37A01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0613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16D12-F073-442E-88EB-5EA1B4B37A01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674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165347-3FBC-410F-8156-4CAD19BD206D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110770-42D6-4187-8B17-6F503DDCF2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930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40B23C-5E33-4469-8AA5-CCE2970A2484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D503E-0B48-458B-BF1A-B7B511F61EC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82161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C68EB4B-2F44-4DB4-AF72-51E3DF23D35C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9ACAB8-2E56-496C-90F2-D4D5C248024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001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3160E9-29BF-4C90-B5C9-7430BCF640B4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2D53C6-7D59-4BD3-8A57-7BA034C72D2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2633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2EFF154-0AE4-4408-A507-FD133978958A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405DB3-DEF0-417E-B70C-A9D29DC77D0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705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A26F3B-B6BA-4FB7-A591-9EAFC2396322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C95C3B-FB73-4FDC-96DC-2EE8EB9BEC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50835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A7A5D67-2EEE-4C81-9C84-5311E03AA21F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CA8555-6386-4488-8487-3EDE443ECA9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7198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53F33E-A62E-4901-9CEE-4732B62F7914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173F29-8E07-4967-9CF2-F56049B3DCD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878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FF9880E-5B0E-44E4-8CC2-935152DFFF1D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7C518-680A-443B-8395-DAE4F2E9452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3333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C09A42-26C4-4578-8EA6-D00345C5BD5D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67BC9-A0EA-4997-B25D-4D2923DAFC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0121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C09A42-26C4-4578-8EA6-D00345C5BD5D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67BC9-A0EA-4997-B25D-4D2923DAFC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67614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C09A42-26C4-4578-8EA6-D00345C5BD5D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67BC9-A0EA-4997-B25D-4D2923DAFC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6238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C09A42-26C4-4578-8EA6-D00345C5BD5D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67BC9-A0EA-4997-B25D-4D2923DAFC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542773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C09A42-26C4-4578-8EA6-D00345C5BD5D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67BC9-A0EA-4997-B25D-4D2923DAFC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20155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C09A42-26C4-4578-8EA6-D00345C5BD5D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67BC9-A0EA-4997-B25D-4D2923DAFC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20469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27C96A-3CD2-414E-9ABC-3425F2FA53D6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44871C-1745-413E-BFF4-6B976EDAA05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48109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3642695-A354-4DEB-808A-469FCC1981F7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CF6685-A087-4E1F-B401-C1331D49FB2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260470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0FF9E-AC4C-4437-A474-FAA1A45D227C}" type="datetimeFigureOut">
              <a:rPr lang="ru-RU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C207D-978A-4C77-B03E-0E7C9633F5F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835940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60340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7F723-348D-4035-82CA-843D7A70EF9E}" type="datetimeFigureOut">
              <a:rPr lang="ru-RU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15838-7147-4FC1-9F3E-809B2E16E3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57005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A7176-F30B-40E0-BAB1-307267BA6F42}" type="datetime1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05.02.2026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t>Тольятти, 2013</a:t>
            </a: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FC4E-FEBE-45AA-85FB-D660838735C3}" type="slidenum">
              <a:rPr lang="en-US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53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2000">
              <a:schemeClr val="accent3">
                <a:lumMod val="60000"/>
                <a:lumOff val="40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1AC09A42-26C4-4578-8EA6-D00345C5BD5D}" type="datetimeFigureOut">
              <a:rPr lang="ru-RU" smtClean="0"/>
              <a:pPr>
                <a:defRPr/>
              </a:pPr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53067BC9-A0EA-4997-B25D-4D2923DAFC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532339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kuz-finance.ru/" TargetMode="External"/><Relationship Id="rId2" Type="http://schemas.openxmlformats.org/officeDocument/2006/relationships/hyperlink" Target="mailto:upr-finansov-kuz@list.ru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SapphireHiddenControl" hidden="1"/>
          <p:cNvPicPr preferRelativeResize="0">
            <a:picLocks noChangeArrowheads="1" noChangeShapeType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406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6" descr="&amp;gcy;&amp;iecy;&amp;rcy;&amp;bcy; &amp;kcy;&amp;ucy;&amp;zcy;&amp;ncy;&amp;iecy;&amp;tscy;&amp;kcy;&amp;acy; &amp;Fcy;&amp;lcy;&amp;acy;&amp;gcy;&amp;icy; &amp;icy; &amp;gcy;&amp;iecy;&amp;rcy;&amp;bcy;&amp;y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333375"/>
            <a:ext cx="215900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2484438" y="404813"/>
            <a:ext cx="604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</a:rPr>
              <a:t>     Город Кузнецк Пензенской области</a:t>
            </a:r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180975" y="3068638"/>
            <a:ext cx="8712200" cy="255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Бюджет города Кузнецка Пензенской области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</a:rPr>
              <a:t> для граждан на 2026 год и плановый период 2027 и 2028 годов</a:t>
            </a:r>
          </a:p>
        </p:txBody>
      </p:sp>
      <p:sp>
        <p:nvSpPr>
          <p:cNvPr id="2054" name="Rectangle 9"/>
          <p:cNvSpPr>
            <a:spLocks noChangeArrowheads="1"/>
          </p:cNvSpPr>
          <p:nvPr/>
        </p:nvSpPr>
        <p:spPr bwMode="auto">
          <a:xfrm>
            <a:off x="3851275" y="6381750"/>
            <a:ext cx="150477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</a:rPr>
              <a:t>Кузнецк 2025 год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ln>
                  <a:noFill/>
                </a:ln>
                <a:solidFill>
                  <a:srgbClr val="FF0000"/>
                </a:solidFill>
                <a:effectLst/>
              </a:rPr>
              <a:t>Основные термины и понятия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400" b="1" dirty="0">
                <a:solidFill>
                  <a:srgbClr val="FF0000"/>
                </a:solidFill>
              </a:rPr>
              <a:t>бюджет</a:t>
            </a:r>
            <a:r>
              <a:rPr lang="ru-RU" sz="1400" dirty="0">
                <a:solidFill>
                  <a:srgbClr val="FF0000"/>
                </a:solidFill>
              </a:rPr>
              <a:t> города-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форма образования и расходования денежных средств, предназначенных для финансового обеспечения задач и функций города Кузнецка;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доходы бюджета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поступающие в бюджет денежные средства;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расходы бюджета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выплачиваемые из бюджета денежные средства;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межбюджетные трансферты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</a:t>
            </a:r>
            <a:r>
              <a:rPr lang="ru-RU" sz="1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средства, предоставляемые одним бюджетом бюджетной системы Российской Федерации другому бюджету бюджетной системы Российской Федерации;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дефицит бюджета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превышение расходов бюджета над его доходами;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профицит бюджета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превышение доходов бюджета над его расходами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бюджетный процесс в городе Кузнецке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регламентируемая законодательством Российской Федерации деятельность органов местного самоуправления и иных участников бюджетного процесса по составлению и рассмотрению проекта бюджета, утверждению и исполнению бюджета,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главный распорядитель средств бюджета города </a:t>
            </a:r>
            <a:r>
              <a:rPr lang="ru-RU" sz="1400" dirty="0">
                <a:solidFill>
                  <a:srgbClr val="FF0000"/>
                </a:solidFill>
              </a:rPr>
              <a:t>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орган местного самоуправления, имеющий право распределять бюджетные ассигнования и лимиты бюджетных обязательств между подведомственными распорядителями и (или) получателями бюджетных средств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получатель средств бюджета города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орган местного самоуправления, орган местной администрации, находящееся в ведении главного распорядителя (распорядителя) бюджетных средств казенное учреждение</a:t>
            </a:r>
          </a:p>
          <a:p>
            <a:pPr marL="136525" indent="0" algn="just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83919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069"/>
          </a:xfrm>
        </p:spPr>
        <p:txBody>
          <a:bodyPr/>
          <a:lstStyle/>
          <a:p>
            <a:pPr algn="just"/>
            <a:r>
              <a:rPr lang="ru-RU" sz="1400" b="1" dirty="0">
                <a:solidFill>
                  <a:srgbClr val="FF0000"/>
                </a:solidFill>
              </a:rPr>
              <a:t>администратор доходов бюджета</a:t>
            </a:r>
            <a:r>
              <a:rPr lang="ru-RU" sz="1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орган местного самоуправления, орган местной администрации, казенное учреждение, осуществляющие в соответствии с законодательством Российской Федерации контроль за правильностью исчисления, полнотой и своевременностью уплаты, начисление, учет, взыскание и принятие решений о возврате (зачете) излишне уплаченных (взысканных) платежей, пеней и штрафов по ним, являющихся доходами бюджета города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главный администратор доходов бюджета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определенный решением о бюджете орган местного самоуправления, орган местной администрации, иная организация, имеющие в своем ведении администраторов доходов бюджета и (или) являющиеся администраторами доходов бюджета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администратор источников финансирования дефицита бюджета </a:t>
            </a:r>
            <a:r>
              <a:rPr lang="ru-RU" sz="1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орган местного самоуправления, орган местной администрации, иная организация, имеющие право осуществлять операции с источниками финансирования дефицита бюджета</a:t>
            </a:r>
          </a:p>
          <a:p>
            <a:pPr algn="just"/>
            <a:r>
              <a:rPr lang="ru-RU" sz="1400" b="1" dirty="0">
                <a:solidFill>
                  <a:srgbClr val="FF0000"/>
                </a:solidFill>
              </a:rPr>
              <a:t>главный администратор источников финансирования дефицита бюджета</a:t>
            </a:r>
            <a:r>
              <a:rPr lang="ru-RU" sz="14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14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- определенный решением о бюджете орган местного самоуправления, орган местной администрации, иная организация, имеющие в своем ведении администраторов источников финансирования дефицита бюджета и (или) являющиеся администраторами источников финансирования дефицита бюджета</a:t>
            </a:r>
          </a:p>
          <a:p>
            <a:endParaRPr lang="ru-RU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006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ln>
                  <a:noFill/>
                </a:ln>
                <a:solidFill>
                  <a:srgbClr val="FF0000"/>
                </a:solidFill>
                <a:effectLst/>
              </a:rPr>
              <a:t>Описание административно – территориального деления публично – правового образования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4614623"/>
              </p:ext>
            </p:extLst>
          </p:nvPr>
        </p:nvGraphicFramePr>
        <p:xfrm>
          <a:off x="457200" y="1772816"/>
          <a:ext cx="8229600" cy="4535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45520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ChangeArrowheads="1"/>
          </p:cNvSpPr>
          <p:nvPr/>
        </p:nvSpPr>
        <p:spPr bwMode="auto">
          <a:xfrm>
            <a:off x="3100387" y="3250347"/>
            <a:ext cx="3127375" cy="954107"/>
          </a:xfrm>
          <a:prstGeom prst="rect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В основу проекта бюджета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города Кузнецка на  2026 год и плановый период 2027-2028 годов легли:</a:t>
            </a:r>
          </a:p>
        </p:txBody>
      </p:sp>
      <p:sp>
        <p:nvSpPr>
          <p:cNvPr id="4099" name="AutoShape 7"/>
          <p:cNvSpPr>
            <a:spLocks noChangeArrowheads="1"/>
          </p:cNvSpPr>
          <p:nvPr/>
        </p:nvSpPr>
        <p:spPr bwMode="auto">
          <a:xfrm rot="16200000">
            <a:off x="4283908" y="2637666"/>
            <a:ext cx="576187" cy="574677"/>
          </a:xfrm>
          <a:prstGeom prst="rightArrow">
            <a:avLst>
              <a:gd name="adj1" fmla="val 50000"/>
              <a:gd name="adj2" fmla="val 28177"/>
            </a:avLst>
          </a:prstGeom>
          <a:solidFill>
            <a:srgbClr val="6735E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4100" name="AutoShape 8"/>
          <p:cNvSpPr>
            <a:spLocks noChangeArrowheads="1"/>
          </p:cNvSpPr>
          <p:nvPr/>
        </p:nvSpPr>
        <p:spPr bwMode="auto">
          <a:xfrm>
            <a:off x="2288590" y="3356991"/>
            <a:ext cx="758825" cy="842799"/>
          </a:xfrm>
          <a:prstGeom prst="leftArrow">
            <a:avLst>
              <a:gd name="adj1" fmla="val 50000"/>
              <a:gd name="adj2" fmla="val 39052"/>
            </a:avLst>
          </a:prstGeom>
          <a:solidFill>
            <a:srgbClr val="6735E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4101" name="AutoShape 9"/>
          <p:cNvSpPr>
            <a:spLocks noChangeArrowheads="1"/>
          </p:cNvSpPr>
          <p:nvPr/>
        </p:nvSpPr>
        <p:spPr bwMode="auto">
          <a:xfrm>
            <a:off x="6227763" y="3356992"/>
            <a:ext cx="720725" cy="727646"/>
          </a:xfrm>
          <a:prstGeom prst="rightArrow">
            <a:avLst>
              <a:gd name="adj1" fmla="val 50000"/>
              <a:gd name="adj2" fmla="val 37092"/>
            </a:avLst>
          </a:prstGeom>
          <a:solidFill>
            <a:srgbClr val="6735E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4102" name="AutoShape 10"/>
          <p:cNvSpPr>
            <a:spLocks noChangeArrowheads="1"/>
          </p:cNvSpPr>
          <p:nvPr/>
        </p:nvSpPr>
        <p:spPr bwMode="auto">
          <a:xfrm>
            <a:off x="4284663" y="4293095"/>
            <a:ext cx="574675" cy="682983"/>
          </a:xfrm>
          <a:prstGeom prst="downArrow">
            <a:avLst>
              <a:gd name="adj1" fmla="val 50000"/>
              <a:gd name="adj2" fmla="val 31285"/>
            </a:avLst>
          </a:prstGeom>
          <a:solidFill>
            <a:srgbClr val="6735E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4103" name="Rectangle 11"/>
          <p:cNvSpPr>
            <a:spLocks noChangeArrowheads="1"/>
          </p:cNvSpPr>
          <p:nvPr/>
        </p:nvSpPr>
        <p:spPr bwMode="auto">
          <a:xfrm>
            <a:off x="2843808" y="1271471"/>
            <a:ext cx="334793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just">
              <a:buNone/>
            </a:pPr>
            <a:r>
              <a:rPr lang="ru-RU" sz="1400" b="0" i="0" u="none" strike="noStrike" baseline="0" dirty="0">
                <a:latin typeface="Times New Roman" panose="02020603050405020304" pitchFamily="18" charset="0"/>
              </a:rPr>
              <a:t>Положения послания Президента Российской Федерации Федеральному Собранию Российской Федерации,  определяющих бюджетную политику</a:t>
            </a:r>
          </a:p>
        </p:txBody>
      </p:sp>
      <p:sp>
        <p:nvSpPr>
          <p:cNvPr id="4104" name="Rectangle 12"/>
          <p:cNvSpPr>
            <a:spLocks noChangeArrowheads="1"/>
          </p:cNvSpPr>
          <p:nvPr/>
        </p:nvSpPr>
        <p:spPr bwMode="auto">
          <a:xfrm>
            <a:off x="3378200" y="5084763"/>
            <a:ext cx="23542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Муниципальные программы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города Кузнецка</a:t>
            </a:r>
          </a:p>
        </p:txBody>
      </p:sp>
      <p:sp>
        <p:nvSpPr>
          <p:cNvPr id="4105" name="Rectangle 13"/>
          <p:cNvSpPr>
            <a:spLocks noChangeArrowheads="1"/>
          </p:cNvSpPr>
          <p:nvPr/>
        </p:nvSpPr>
        <p:spPr bwMode="auto">
          <a:xfrm>
            <a:off x="6948488" y="2636911"/>
            <a:ext cx="2304032" cy="1962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50" dirty="0">
                <a:latin typeface="Times New Roman" panose="02020603050405020304" pitchFamily="18" charset="0"/>
              </a:rPr>
              <a:t>Прогноз социально-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50" dirty="0">
                <a:latin typeface="Times New Roman" panose="02020603050405020304" pitchFamily="18" charset="0"/>
              </a:rPr>
              <a:t>экономического развития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350" dirty="0">
                <a:latin typeface="Times New Roman" panose="02020603050405020304" pitchFamily="18" charset="0"/>
              </a:rPr>
              <a:t>города Кузнецка Пензенской области на среднесрочный период одобренный постановлением администрации города Кузнецка от 13.11.2025       № 1988</a:t>
            </a:r>
          </a:p>
        </p:txBody>
      </p:sp>
      <p:sp>
        <p:nvSpPr>
          <p:cNvPr id="4106" name="Rectangle 14"/>
          <p:cNvSpPr>
            <a:spLocks noChangeArrowheads="1"/>
          </p:cNvSpPr>
          <p:nvPr/>
        </p:nvSpPr>
        <p:spPr bwMode="auto">
          <a:xfrm>
            <a:off x="0" y="2708275"/>
            <a:ext cx="219551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Основные направления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бюджетной и налоговой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политики города Кузнецка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одобренные постановлением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администрации города Кузнецка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от 10.11.2025 № 1946</a:t>
            </a:r>
          </a:p>
        </p:txBody>
      </p:sp>
      <p:pic>
        <p:nvPicPr>
          <p:cNvPr id="4108" name="Picture 5" descr="C:\Users\Public\Pictures\Sample Pictures\бю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909856"/>
            <a:ext cx="2303461" cy="172705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7" descr="фот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868862"/>
            <a:ext cx="2303462" cy="165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Picture 18" descr="1381715574_byudzhe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868863"/>
            <a:ext cx="2520950" cy="1656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1763713" y="260350"/>
            <a:ext cx="6788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1547813" y="403225"/>
            <a:ext cx="63373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400" b="1" i="1" dirty="0">
                <a:solidFill>
                  <a:srgbClr val="FF0000"/>
                </a:solidFill>
              </a:rPr>
              <a:t>Основы составления проекта бюджета города на 2026-2028 годы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09857"/>
            <a:ext cx="2448247" cy="172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30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b="1" i="1" dirty="0">
                <a:solidFill>
                  <a:srgbClr val="FF0000"/>
                </a:solidFill>
              </a:rPr>
              <a:t>Основные этапы бюджетного процесса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176287"/>
              </p:ext>
            </p:extLst>
          </p:nvPr>
        </p:nvGraphicFramePr>
        <p:xfrm>
          <a:off x="457200" y="1124744"/>
          <a:ext cx="82296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4610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pPr algn="ctr"/>
            <a:r>
              <a:rPr lang="ru-RU" altLang="ru-RU" sz="2400" b="1" i="1" dirty="0">
                <a:solidFill>
                  <a:srgbClr val="FF0000"/>
                </a:solidFill>
              </a:rPr>
              <a:t>Участники бюджетного процесса в городе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483638"/>
              </p:ext>
            </p:extLst>
          </p:nvPr>
        </p:nvGraphicFramePr>
        <p:xfrm>
          <a:off x="457200" y="980728"/>
          <a:ext cx="8229600" cy="5255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7433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468313" y="333375"/>
            <a:ext cx="80645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000" b="1" u="sng" dirty="0">
                <a:solidFill>
                  <a:schemeClr val="tx2">
                    <a:lumMod val="20000"/>
                    <a:lumOff val="80000"/>
                  </a:schemeClr>
                </a:solidFill>
              </a:rPr>
              <a:t>Основные направления бюджетной политики города Кузнецка на 2026 год и плановый период 2027 и 2028 годов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95130" y="1196752"/>
            <a:ext cx="8325341" cy="5472608"/>
          </a:xfrm>
          <a:noFill/>
        </p:spPr>
        <p:txBody>
          <a:bodyPr>
            <a:normAutofit fontScale="70000" lnSpcReduction="20000"/>
          </a:bodyPr>
          <a:lstStyle/>
          <a:p>
            <a:pPr marL="457200" indent="-457200">
              <a:buAutoNum type="arabicPeriod"/>
            </a:pPr>
            <a:r>
              <a:rPr lang="ru-RU" sz="23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и благосостояния граждан, снижение уровня бедности</a:t>
            </a:r>
          </a:p>
          <a:p>
            <a:r>
              <a:rPr lang="ru-RU" sz="19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9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мер социальной поддержки, направленных на содействие повышению рождаемости и защите детства, в том числе многодетным семьям; </a:t>
            </a:r>
          </a:p>
          <a:p>
            <a:r>
              <a:rPr lang="ru-RU" sz="19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поддержка малоимущих граждан путем активного внедрения практики применения оказания государственной социальной помощи на основании социального контракта, создание условий для нуждающихся семей по выходу из трудной жизненной ситуации;</a:t>
            </a:r>
          </a:p>
          <a:p>
            <a:r>
              <a:rPr lang="ru-RU" sz="19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-ликвидация очередности по обеспечению жильем детей-сирот и детей, оставшихся без попечения родителей.</a:t>
            </a:r>
          </a:p>
          <a:p>
            <a:endParaRPr lang="ru-RU" sz="1400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ru-RU" sz="2300" b="1" dirty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3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Реализация мероприятий в социально-культурной сфере.</a:t>
            </a:r>
          </a:p>
          <a:p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обновление материально-технической базы образовательных организаций и спортивных школ;</a:t>
            </a:r>
          </a:p>
          <a:p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-предоставление дополнительных выплат классным руководителям общеобразовательных организаций;</a:t>
            </a:r>
          </a:p>
          <a:p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-предоставление дополнительных выплат классным руководителям общеобразовательных организаций;</a:t>
            </a:r>
          </a:p>
          <a:p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-обеспечение деятельности и осуществление выплат ежемесячного денежного вознаграждения советникам директоров по воспитанию и взаимодействию с детскими общественными объединениями в муниципальных общеобразовательных организациях;</a:t>
            </a:r>
          </a:p>
          <a:p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-осуществление денежных выплат молодым специалистам (педагогическим работникам муниципальных образовательных организаций);</a:t>
            </a:r>
          </a:p>
          <a:p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горячим питанием обучающихся начальных классов, льготных категорий детей (с ограниченными возможностями здоровья, инвалидов, детей участников специальной военной операции, из малообеспеченных и многодетных семей</a:t>
            </a:r>
            <a:r>
              <a:rPr lang="ru-RU" sz="1900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lang="ru-RU" sz="1400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15FFB2F-43B4-9985-EDC9-63A504979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533400"/>
            <a:ext cx="8359080" cy="548788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обновление материально-технической базы библиотек (в части комплектования книжных фондов);</a:t>
            </a:r>
          </a:p>
          <a:p>
            <a:pPr marL="0" indent="0">
              <a:buNone/>
            </a:pPr>
            <a:r>
              <a:rPr lang="ru-RU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-обеспечения возможностей творческого развития детей и молодежи и создания условий для их самореализации.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-закупку и монтаж площадок ГТО;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-участие молодежи во всероссийских, межрегиональных, региональных и городских мероприятиях;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наставничества, поддержку общественных инициатив и проектов;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массового спорта, продвижение среди детей и молодежи здорового образа жизни (проведение мероприятий в рамках Календарного плана официальных физкультурных мероприятий и спортивных мероприятий города Кузнецка);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-обеспечения путевками детей, в том числе находящихся в трудной жизненной ситуации, одаренных детей, а также детей участников специальной военной операции в загородные, пришкольные лагеря, лагеря труда и отдыха, лагеря на Черноморском побережье.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endParaRPr kumimoji="0" lang="ru-RU" sz="2200" b="1" i="0" u="sng" strike="noStrike" kern="1200" cap="none" spc="0" normalizeH="0" baseline="0" noProof="0" dirty="0">
              <a:ln>
                <a:noFill/>
              </a:ln>
              <a:solidFill>
                <a:srgbClr val="052F61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endParaRPr lang="ru-RU" sz="2200" b="1" u="sng" dirty="0">
              <a:solidFill>
                <a:srgbClr val="052F61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prstClr val="white"/>
              </a:buClr>
              <a:buSzPct val="80000"/>
              <a:buFont typeface="Wingdings 3" panose="05040102010807070707" pitchFamily="18" charset="2"/>
              <a:buNone/>
              <a:tabLst/>
              <a:defRPr/>
            </a:pPr>
            <a:r>
              <a:rPr kumimoji="0" lang="ru-RU" sz="2200" b="1" i="0" u="sng" strike="noStrike" kern="1200" cap="none" spc="0" normalizeH="0" baseline="0" noProof="0" dirty="0">
                <a:ln>
                  <a:noFill/>
                </a:ln>
                <a:solidFill>
                  <a:srgbClr val="052F61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 Модернизация инфраструктуры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-повышение качества дорожной сети в целях обеспечения нормативного состояния муниципальных дорог;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-строительство и капитальный ремонт объектов водо-, теплоснабжения, водоотведения и благоустройства;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ремонт и капитальный ремонт объектов социальной сферы.</a:t>
            </a:r>
          </a:p>
          <a:p>
            <a:pPr marL="0" indent="0">
              <a:buNone/>
            </a:pPr>
            <a:endParaRPr lang="ru-RU" b="1" dirty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7763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3400" y="476672"/>
            <a:ext cx="8143056" cy="5904656"/>
          </a:xfrm>
        </p:spPr>
        <p:txBody>
          <a:bodyPr>
            <a:normAutofit fontScale="70000" lnSpcReduction="20000"/>
          </a:bodyPr>
          <a:lstStyle/>
          <a:p>
            <a:r>
              <a:rPr lang="ru-RU" b="1" u="sng" dirty="0">
                <a:solidFill>
                  <a:schemeClr val="accent1">
                    <a:lumMod val="75000"/>
                  </a:schemeClr>
                </a:solidFill>
              </a:rPr>
              <a:t>4.</a:t>
            </a:r>
            <a:r>
              <a:rPr lang="ru-RU" b="1" dirty="0"/>
              <a:t> </a:t>
            </a:r>
            <a:r>
              <a:rPr lang="ru-RU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операционной эффективности</a:t>
            </a:r>
          </a:p>
          <a:p>
            <a:r>
              <a:rPr lang="ru-RU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4.1.Казначейское обслуживание</a:t>
            </a:r>
          </a:p>
          <a:p>
            <a:pPr lvl="0" fontAlgn="base"/>
            <a:r>
              <a:rPr lang="ru-RU" sz="1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-сохранение функции казначейского сопровождения целевых средств за Управлением Федерального казначейства по Пензенской области с использованием внедряемых на федеральном уровне цифровых технологических решений, автоматизации и оптимизации указанного механизма;</a:t>
            </a:r>
          </a:p>
          <a:p>
            <a:pPr lvl="0" fontAlgn="base"/>
            <a:r>
              <a:rPr lang="ru-RU" sz="1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-продление упрощенного порядка расчетов за выполненные работы, поставленные товары, оказанные услуги при казначейском сопровождении муниципальных контрактов (договоров, соглашений) путем перечисления средств на счет поставщика без открытия счетов в Федеральном казначействе;</a:t>
            </a:r>
          </a:p>
          <a:p>
            <a:pPr lvl="0" fontAlgn="base"/>
            <a:r>
              <a:rPr lang="ru-RU" sz="1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-своевременное исполнение расходных обязательств, недопущение возникновения просроченной задолженности бюджета города Кузнецка, снижение дебиторской задолженности, в том числе по выданным авансам;</a:t>
            </a:r>
          </a:p>
          <a:p>
            <a:pPr lvl="0" fontAlgn="base"/>
            <a:r>
              <a:rPr lang="ru-RU" sz="1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-увеличение ежедневного объема свободных остатков средств на едином счете муниципального бюджета путем ежедневного их привлечения с казначейских счетов в автоматизированном режиме;</a:t>
            </a:r>
          </a:p>
          <a:p>
            <a:pPr lvl="0" fontAlgn="base"/>
            <a:r>
              <a:rPr lang="ru-RU" sz="18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-учет привлекаемых с казначейских счетов средств и возврата в рамках контроля достаточности средств для осуществления платежей за счет привлеченных средств.</a:t>
            </a:r>
          </a:p>
          <a:p>
            <a:pPr lvl="0" fontAlgn="base"/>
            <a:r>
              <a:rPr lang="ru-RU" sz="16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r>
              <a:rPr lang="ru-RU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4.2.Повышение эффективности внутреннего муниципального финансового контроля</a:t>
            </a:r>
          </a:p>
          <a:p>
            <a:pPr lvl="0" fontAlgn="base"/>
            <a:r>
              <a:rPr lang="ru-RU" sz="17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-совершенствования правоприменения федеральных стандартов и форм документов, оформляемых органами внутреннего муниципального финансового контроля;</a:t>
            </a:r>
          </a:p>
          <a:p>
            <a:pPr lvl="0" fontAlgn="base"/>
            <a:r>
              <a:rPr lang="ru-RU" sz="17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-применения методических рекомендаций по оценке действий объекта контроля и определения их последствий, позволяющих унифицировать подходы к осуществлению контроля;</a:t>
            </a:r>
          </a:p>
          <a:p>
            <a:pPr lvl="0" fontAlgn="base"/>
            <a:r>
              <a:rPr lang="ru-RU" sz="17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-развития риск-ориентированного контроля, в том числе путем осуществления планового контроля только в отношении объектов контроля из чрезвычайно высокой и высокой категорий риска; - использования цифровых технологических инструментов (ГИИС управления общественными финансами "Электронный бюджет", ГИС "Единая информационная система в сфере закупок", ГИС о государственных и муниципальных платежах);</a:t>
            </a:r>
          </a:p>
          <a:p>
            <a:pPr lvl="0" fontAlgn="base"/>
            <a:r>
              <a:rPr lang="ru-RU" sz="17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-проведения профилактической работы по предупреждению и устранению причин нарушений посредством применения расширенного перечня оснований для привлечения к административной ответственности должностных лиц.</a:t>
            </a:r>
          </a:p>
          <a:p>
            <a:pPr fontAlgn="base"/>
            <a:endParaRPr lang="ru-RU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endParaRPr lang="ru-RU" sz="1600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408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533400" y="332656"/>
            <a:ext cx="8143056" cy="6264696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sz="26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4.3. Обеспечение долговой устойчивости</a:t>
            </a:r>
          </a:p>
          <a:p>
            <a:r>
              <a:rPr lang="ru-RU" sz="19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эффективной долговой политики, направленной на безусловное выполнение требований к параметрам долга и заимствований, установленных бюджетным законодательством, а также соблюдение условий соглашения с Министерством Пензенской области в части ограничения коммерческих заимствований на уровне не более 25 % от налоговых и неналоговых бюджетных доходов.</a:t>
            </a:r>
            <a:endParaRPr lang="ru-RU" b="1" u="sng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2600" b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Повышение финансовой грамотности населения</a:t>
            </a:r>
          </a:p>
          <a:p>
            <a:r>
              <a:rPr lang="ru-RU" sz="19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</a:t>
            </a:r>
            <a:r>
              <a:rPr lang="ru-RU" sz="1900" dirty="0" err="1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комплекас</a:t>
            </a:r>
            <a:r>
              <a:rPr lang="ru-RU" sz="19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мероприятий, направленных на повышение финансовой грамотности населения, в том числе привлечение к участию в ПДС. В 2026 году намечено распространение практики проведения обучающих занятий в этой сфере на организации и предприятия.</a:t>
            </a:r>
          </a:p>
          <a:p>
            <a:r>
              <a:rPr lang="ru-RU" sz="1900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 ходе работы по повышению финансовой грамотности детей и молодежи, в целях снижения дефицита квалифицированных кадров для экономических, финансовых и бухгалтерских служб органов местного самоуправления города Кузнецка и муниципальных учреждений, популяризации высшего финансово экономического образования будут приниматься меры по привлечению обучающихся к участию в олимпиадных соревнованиях по данному профилю и занятиях в рамках Всероссийского проекта ранней профориентации школьников "Билет в будущее".</a:t>
            </a:r>
          </a:p>
        </p:txBody>
      </p:sp>
    </p:spTree>
    <p:extLst>
      <p:ext uri="{BB962C8B-B14F-4D97-AF65-F5344CB8AC3E}">
        <p14:creationId xmlns:p14="http://schemas.microsoft.com/office/powerpoint/2010/main" val="4970095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562074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eaLnBrk="1" hangingPunct="1"/>
            <a:r>
              <a:rPr lang="ru-RU" altLang="ru-RU" sz="1600" b="1" i="1" u="sng" dirty="0">
                <a:solidFill>
                  <a:srgbClr val="3E0000"/>
                </a:solidFill>
              </a:rPr>
              <a:t>Основные показатель социально – экономического развития города Кузнецка на 2026 год и плановый период 2027 и 2028 годов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603385833"/>
              </p:ext>
            </p:extLst>
          </p:nvPr>
        </p:nvGraphicFramePr>
        <p:xfrm>
          <a:off x="323528" y="1052736"/>
          <a:ext cx="8640960" cy="5407496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004677">
                  <a:extLst>
                    <a:ext uri="{9D8B030D-6E8A-4147-A177-3AD203B41FA5}">
                      <a16:colId xmlns:a16="http://schemas.microsoft.com/office/drawing/2014/main" val="3232016261"/>
                    </a:ext>
                  </a:extLst>
                </a:gridCol>
                <a:gridCol w="808862">
                  <a:extLst>
                    <a:ext uri="{9D8B030D-6E8A-4147-A177-3AD203B41FA5}">
                      <a16:colId xmlns:a16="http://schemas.microsoft.com/office/drawing/2014/main" val="1055673763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1930057580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2755326436"/>
                    </a:ext>
                  </a:extLst>
                </a:gridCol>
                <a:gridCol w="1406769">
                  <a:extLst>
                    <a:ext uri="{9D8B030D-6E8A-4147-A177-3AD203B41FA5}">
                      <a16:colId xmlns:a16="http://schemas.microsoft.com/office/drawing/2014/main" val="827403166"/>
                    </a:ext>
                  </a:extLst>
                </a:gridCol>
                <a:gridCol w="1607114">
                  <a:extLst>
                    <a:ext uri="{9D8B030D-6E8A-4147-A177-3AD203B41FA5}">
                      <a16:colId xmlns:a16="http://schemas.microsoft.com/office/drawing/2014/main" val="1775706553"/>
                    </a:ext>
                  </a:extLst>
                </a:gridCol>
              </a:tblGrid>
              <a:tr h="309763"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Показатели/</a:t>
                      </a:r>
                    </a:p>
                    <a:p>
                      <a:pPr algn="ctr"/>
                      <a:r>
                        <a:rPr lang="ru-RU" sz="1400" dirty="0"/>
                        <a:t>ед.</a:t>
                      </a:r>
                      <a:r>
                        <a:rPr lang="ru-RU" sz="1400" baseline="0" dirty="0"/>
                        <a:t> измерения</a:t>
                      </a:r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2024 год</a:t>
                      </a:r>
                    </a:p>
                    <a:p>
                      <a:pPr algn="ctr"/>
                      <a:r>
                        <a:rPr lang="ru-RU" sz="1400" dirty="0"/>
                        <a:t>отчет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2025 год</a:t>
                      </a:r>
                    </a:p>
                    <a:p>
                      <a:pPr algn="ctr"/>
                      <a:r>
                        <a:rPr lang="ru-RU" sz="1400" dirty="0"/>
                        <a:t>оценка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Прогноз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15831"/>
                  </a:ext>
                </a:extLst>
              </a:tr>
              <a:tr h="35674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 год</a:t>
                      </a:r>
                    </a:p>
                  </a:txBody>
                  <a:tcPr>
                    <a:solidFill>
                      <a:srgbClr val="00A4D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 год</a:t>
                      </a:r>
                    </a:p>
                  </a:txBody>
                  <a:tcPr>
                    <a:solidFill>
                      <a:srgbClr val="00A4D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год</a:t>
                      </a:r>
                    </a:p>
                  </a:txBody>
                  <a:tcPr>
                    <a:solidFill>
                      <a:srgbClr val="00A4D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466084"/>
                  </a:ext>
                </a:extLst>
              </a:tr>
              <a:tr h="388795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Численность населения</a:t>
                      </a:r>
                    </a:p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(среднегодовая, тыс. чел)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76,4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75,7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74,3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73,7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571716"/>
                  </a:ext>
                </a:extLst>
              </a:tr>
              <a:tr h="694278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Объём</a:t>
                      </a:r>
                      <a:r>
                        <a:rPr lang="ru-RU" sz="1000" b="1" baseline="0" dirty="0">
                          <a:solidFill>
                            <a:schemeClr val="bg1"/>
                          </a:solidFill>
                        </a:rPr>
                        <a:t> отгруженных товаров собственного производства, выполненных работ и услуг, млн. рублей</a:t>
                      </a:r>
                      <a:endParaRPr lang="ru-RU" sz="1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18950,6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20629,4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23874,5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27578,2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31522,3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015366"/>
                  </a:ext>
                </a:extLst>
              </a:tr>
              <a:tr h="388795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Ввод в действие жилых домов, тыс.кв.м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263135"/>
                  </a:ext>
                </a:extLst>
              </a:tr>
              <a:tr h="439256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Оборот розничной торговли, млн.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10737,1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12953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14076,7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15210,7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16499,4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908999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Оборот общественного питания, млн.руб.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9,1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9,4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120104"/>
                  </a:ext>
                </a:extLst>
              </a:tr>
              <a:tr h="388795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Объём инвестиций в основной капитал,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1567,7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1698,4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1836,7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2125,8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043927"/>
                  </a:ext>
                </a:extLst>
              </a:tr>
              <a:tr h="388795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Объём платных услуг населению,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2283,3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2433,8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2806,3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2994,4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310650"/>
                  </a:ext>
                </a:extLst>
              </a:tr>
              <a:tr h="388795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Число малых и средних предприятий, включая микропредприятия, 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14385"/>
                  </a:ext>
                </a:extLst>
              </a:tr>
              <a:tr h="694278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Среднемесячная номинальная начисленная заработная плата, тыс.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52,4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66,8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72,4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77,7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54975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592407920"/>
              </p:ext>
            </p:extLst>
          </p:nvPr>
        </p:nvGraphicFramePr>
        <p:xfrm>
          <a:off x="457200" y="476672"/>
          <a:ext cx="8229600" cy="3436438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1436572193"/>
                    </a:ext>
                  </a:extLst>
                </a:gridCol>
                <a:gridCol w="788640">
                  <a:extLst>
                    <a:ext uri="{9D8B030D-6E8A-4147-A177-3AD203B41FA5}">
                      <a16:colId xmlns:a16="http://schemas.microsoft.com/office/drawing/2014/main" val="326068207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8222668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98850253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5640734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1276148394"/>
                    </a:ext>
                  </a:extLst>
                </a:gridCol>
              </a:tblGrid>
              <a:tr h="1119958">
                <a:tc rowSpan="2">
                  <a:txBody>
                    <a:bodyPr/>
                    <a:lstStyle/>
                    <a:p>
                      <a:r>
                        <a:rPr lang="ru-RU" sz="1400" dirty="0"/>
                        <a:t>Показатели/</a:t>
                      </a:r>
                    </a:p>
                    <a:p>
                      <a:pPr algn="ctr"/>
                      <a:r>
                        <a:rPr lang="ru-RU" sz="1400" dirty="0"/>
                        <a:t>ед.</a:t>
                      </a:r>
                      <a:r>
                        <a:rPr lang="ru-RU" sz="1400" baseline="0" dirty="0"/>
                        <a:t> измерения</a:t>
                      </a:r>
                      <a:endParaRPr lang="ru-RU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2024 год</a:t>
                      </a:r>
                    </a:p>
                    <a:p>
                      <a:pPr algn="ctr"/>
                      <a:r>
                        <a:rPr lang="ru-RU" sz="1400" dirty="0"/>
                        <a:t>отчет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2025 год</a:t>
                      </a:r>
                    </a:p>
                    <a:p>
                      <a:pPr algn="ctr"/>
                      <a:r>
                        <a:rPr lang="ru-RU" sz="1400" dirty="0"/>
                        <a:t>оценка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Прогноз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986624"/>
                  </a:ext>
                </a:extLst>
              </a:tr>
              <a:tr h="28580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2026 год</a:t>
                      </a:r>
                    </a:p>
                  </a:txBody>
                  <a:tcPr>
                    <a:solidFill>
                      <a:srgbClr val="00A4D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2027 год</a:t>
                      </a:r>
                    </a:p>
                  </a:txBody>
                  <a:tcPr>
                    <a:solidFill>
                      <a:srgbClr val="00A4D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2028 год</a:t>
                      </a:r>
                    </a:p>
                  </a:txBody>
                  <a:tcPr>
                    <a:solidFill>
                      <a:srgbClr val="00A4D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401199"/>
                  </a:ext>
                </a:extLst>
              </a:tr>
              <a:tr h="309618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Численность безработных, зарегистрированных в учреждениях службы занятости, тыс. чел.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0,114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0,117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0,117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0,117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0,117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03673"/>
                  </a:ext>
                </a:extLst>
              </a:tr>
              <a:tr h="547785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Фонд начисленной заработной платы всех работников, млн.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7611,6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8553,6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9520,7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10310,9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11084,2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966114"/>
                  </a:ext>
                </a:extLst>
              </a:tr>
              <a:tr h="309618"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Среднесписочная численность</a:t>
                      </a:r>
                      <a:r>
                        <a:rPr lang="ru-RU" sz="1000" b="1" baseline="0" dirty="0">
                          <a:solidFill>
                            <a:schemeClr val="bg1"/>
                          </a:solidFill>
                        </a:rPr>
                        <a:t> работников организаций (без внешних совместителей), тыс. чел.</a:t>
                      </a:r>
                      <a:endParaRPr lang="ru-RU" sz="1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bg1"/>
                          </a:solidFill>
                        </a:rPr>
                        <a:t>11,9</a:t>
                      </a:r>
                    </a:p>
                    <a:p>
                      <a:pPr algn="ctr"/>
                      <a:endParaRPr lang="ru-RU" sz="10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04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74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/>
          </p:cNvSpPr>
          <p:nvPr>
            <p:ph type="title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ru-RU" sz="2400" b="1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Перечень</a:t>
            </a:r>
            <a:br>
              <a:rPr lang="ru-RU" sz="2400" b="1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2400" b="1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 муниципальных программ города Кузнецка </a:t>
            </a:r>
            <a:br>
              <a:rPr lang="ru-RU" sz="2400" b="1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</a:br>
            <a:r>
              <a:rPr lang="ru-RU" sz="1800" b="1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(у</a:t>
            </a:r>
            <a:r>
              <a:rPr lang="ru-RU" sz="1800" b="1" i="1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твержден постановлением администрации города Кузнецка от 25.09.2013 № 1866)</a:t>
            </a:r>
          </a:p>
        </p:txBody>
      </p:sp>
      <p:graphicFrame>
        <p:nvGraphicFramePr>
          <p:cNvPr id="39462" name="Group 55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35685811"/>
              </p:ext>
            </p:extLst>
          </p:nvPr>
        </p:nvGraphicFramePr>
        <p:xfrm>
          <a:off x="457200" y="1600200"/>
          <a:ext cx="8229600" cy="4772652"/>
        </p:xfrm>
        <a:graphic>
          <a:graphicData uri="http://schemas.openxmlformats.org/drawingml/2006/table">
            <a:tbl>
              <a:tblPr/>
              <a:tblGrid>
                <a:gridCol w="5948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1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3856">
                <a:tc>
                  <a:txBody>
                    <a:bodyPr/>
                    <a:lstStyle/>
                    <a:p>
                      <a:pPr marL="547688" marR="0" lvl="0" indent="-411163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Arial Cyr" charset="-52"/>
                        </a:rPr>
                        <a:t>Наименование муниципальной программы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Arial Cyr" charset="-52"/>
                        </a:rPr>
                        <a:t>Утверждена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77"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«Развитие здравоохранения города Кузнецка Пензенской области»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30.10..2013 № 2190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77"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«Социальная поддержка граждан в городе Кузнецке Пензенской области»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13.03..2013 № 2298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0900"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«Обеспечение общественного порядка и противодействие преступности в городе Кузнецке Пензенской области»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12.11.2013 № 2281</a:t>
                      </a: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601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«Защита населения и территории от  чрезвычайных ситуаций, обеспечение пожарной безопасности в городе Кузнецке» 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12.11.2013 №2284</a:t>
                      </a: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3601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«Развитие культуры  и туризма города Кузнецка Пензенской области»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28.10.2013 № 2132</a:t>
                      </a:r>
                      <a:endParaRPr kumimoji="0" lang="ru-RU" sz="1400" b="1" i="0" u="none" strike="noStrike" cap="none" normalizeH="0" baseline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5188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«Благоустройство территории, охрана, воспроизводство и использование природных ресурсов в городе Кузнецке Пензенской области» 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13.11.2013 № 2297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3601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«Развитие физической культуры и в городе Кузнецке Пензенской области»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30.10.2013 № 2189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3601"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«Развитие инвестиционного потенциала и предпринимательства в городе Кузнецке Пензенской области»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28.10.2013 № 2127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146" name="Group 114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260333107"/>
              </p:ext>
            </p:extLst>
          </p:nvPr>
        </p:nvGraphicFramePr>
        <p:xfrm>
          <a:off x="457200" y="274638"/>
          <a:ext cx="8229600" cy="5673547"/>
        </p:xfrm>
        <a:graphic>
          <a:graphicData uri="http://schemas.openxmlformats.org/drawingml/2006/table">
            <a:tbl>
              <a:tblPr/>
              <a:tblGrid>
                <a:gridCol w="5948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1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577">
                <a:tc>
                  <a:txBody>
                    <a:bodyPr/>
                    <a:lstStyle/>
                    <a:p>
                      <a:pPr marL="547688" marR="0" lvl="0" indent="-411163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Arial Cyr" charset="-52"/>
                        </a:rPr>
                        <a:t>Наименование муниципальной программы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Arial Cyr" charset="-52"/>
                        </a:rPr>
                        <a:t>Утверждена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7298"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«Обеспечение муниципального управления собственностью города Кузнецка Пензенской области»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08.11.2013 №2277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769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«Формирование информационного общества в городе Кузнецке Пензенской области»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30.10.2013 №2191</a:t>
                      </a:r>
                      <a:endParaRPr kumimoji="0" lang="ru-RU" sz="1400" b="0" i="0" u="none" strike="noStrike" cap="none" normalizeH="0" baseline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769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«Энергосбережение и повышение энергетической эффективности, обеспечение жильем и коммунальными услугами граждан города Кузнецка Пензенской области»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31.10.2013 № 2196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740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«Развитие социальной и инженерной инфраструктуры в городе Кузнецке Пензенской области»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31.10.2013 № 2199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0740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«Развитие образования в городе Кузнецке Пензенской области»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31.10.2013 № 2198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0482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«Развитие молодежной политики в городе Кузнецке Пензенской области»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31.10.2013 № 2193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7087"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«Развитие местного самоуправления и гражданского общества в городе Кузнецке Пензенской области»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30.10.2013 № 2192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5581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города Кузнецка «Управление муниципальными финансами и муниципальным долгом города Кузнецка Пензенской области»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Постановление администрации города Кузнецка от 11.10.2013 № 2003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85581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Муниципальная программа города Кузнецка «"Формирование современной городской среды на территории города Кузнецка Пензенской области "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E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Постановление администрации города Кузнецка от 13.11.2017 № 1964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3E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39378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/>
          </p:cNvSpPr>
          <p:nvPr>
            <p:ph type="title"/>
          </p:nvPr>
        </p:nvSpPr>
        <p:spPr bwMode="auto">
          <a:xfrm>
            <a:off x="468313" y="188913"/>
            <a:ext cx="8229600" cy="7112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ru-RU" sz="2400" b="1" dirty="0">
                <a:ln>
                  <a:noFill/>
                </a:ln>
                <a:solidFill>
                  <a:srgbClr val="FF0000"/>
                </a:solidFill>
                <a:effectLst/>
              </a:rPr>
              <a:t>Структура бюджета</a:t>
            </a:r>
          </a:p>
        </p:txBody>
      </p:sp>
      <p:pic>
        <p:nvPicPr>
          <p:cNvPr id="9219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25538"/>
            <a:ext cx="2603500" cy="2079625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250825" y="1125538"/>
            <a:ext cx="2160588" cy="203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ДОХОДЫ</a:t>
            </a:r>
            <a:r>
              <a:rPr lang="en-US" altLang="ru-RU" sz="1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БЮДЖЕТА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Times New Roman" panose="02020603050405020304" pitchFamily="18" charset="0"/>
              </a:rPr>
              <a:t>поступающие в бюджет денежные средства (налоги юридических и физических лиц, административные платежи и сборы, безвозмездные поступления)</a:t>
            </a:r>
          </a:p>
        </p:txBody>
      </p:sp>
      <p:sp>
        <p:nvSpPr>
          <p:cNvPr id="9221" name="AutoShape 6"/>
          <p:cNvSpPr>
            <a:spLocks noChangeArrowheads="1"/>
          </p:cNvSpPr>
          <p:nvPr/>
        </p:nvSpPr>
        <p:spPr bwMode="auto">
          <a:xfrm>
            <a:off x="2484438" y="1916113"/>
            <a:ext cx="760412" cy="485775"/>
          </a:xfrm>
          <a:prstGeom prst="leftArrow">
            <a:avLst>
              <a:gd name="adj1" fmla="val 50000"/>
              <a:gd name="adj2" fmla="val 391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6804025" y="692150"/>
            <a:ext cx="2070100" cy="30956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РАСХОДЫ БЮДЖЕТА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Times New Roman" panose="02020603050405020304" pitchFamily="18" charset="0"/>
              </a:rPr>
              <a:t>выплачиваемые из бюджета денежные средства (социальные выплаты населению, содержание муниципальных учреждений (образование, культура и другие) капитальное строительство, благоустройство города и другие</a:t>
            </a:r>
          </a:p>
        </p:txBody>
      </p:sp>
      <p:sp>
        <p:nvSpPr>
          <p:cNvPr id="9223" name="AutoShape 8"/>
          <p:cNvSpPr>
            <a:spLocks noChangeArrowheads="1"/>
          </p:cNvSpPr>
          <p:nvPr/>
        </p:nvSpPr>
        <p:spPr bwMode="auto">
          <a:xfrm>
            <a:off x="5867400" y="1916113"/>
            <a:ext cx="831850" cy="485775"/>
          </a:xfrm>
          <a:prstGeom prst="rightArrow">
            <a:avLst>
              <a:gd name="adj1" fmla="val 50000"/>
              <a:gd name="adj2" fmla="val 428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pic>
        <p:nvPicPr>
          <p:cNvPr id="9224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221163"/>
            <a:ext cx="1727200" cy="178435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5" name="AutoShape 10"/>
          <p:cNvSpPr>
            <a:spLocks noChangeArrowheads="1"/>
          </p:cNvSpPr>
          <p:nvPr/>
        </p:nvSpPr>
        <p:spPr bwMode="auto">
          <a:xfrm>
            <a:off x="4356100" y="3357563"/>
            <a:ext cx="485775" cy="719137"/>
          </a:xfrm>
          <a:prstGeom prst="downArrow">
            <a:avLst>
              <a:gd name="adj1" fmla="val 50000"/>
              <a:gd name="adj2" fmla="val 370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9226" name="Rectangle 11"/>
          <p:cNvSpPr>
            <a:spLocks noChangeArrowheads="1"/>
          </p:cNvSpPr>
          <p:nvPr/>
        </p:nvSpPr>
        <p:spPr bwMode="auto">
          <a:xfrm>
            <a:off x="323850" y="4292600"/>
            <a:ext cx="2195513" cy="9683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Times New Roman" panose="02020603050405020304" pitchFamily="18" charset="0"/>
              </a:rPr>
              <a:t>Превышение доходов над расходами образует положительный остаток бюджета 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ПРОФИЦИТ</a:t>
            </a:r>
          </a:p>
        </p:txBody>
      </p:sp>
      <p:sp>
        <p:nvSpPr>
          <p:cNvPr id="9227" name="Rectangle 12"/>
          <p:cNvSpPr>
            <a:spLocks noChangeArrowheads="1"/>
          </p:cNvSpPr>
          <p:nvPr/>
        </p:nvSpPr>
        <p:spPr bwMode="auto">
          <a:xfrm>
            <a:off x="6300788" y="4292600"/>
            <a:ext cx="1871662" cy="11811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solidFill>
                  <a:schemeClr val="bg1"/>
                </a:solidFill>
                <a:latin typeface="Times New Roman" panose="02020603050405020304" pitchFamily="18" charset="0"/>
              </a:rPr>
              <a:t>Если расходная часть бюджета превышает доходную, то бюджет формируется с 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ДЕФИЦИТОМ</a:t>
            </a:r>
          </a:p>
        </p:txBody>
      </p:sp>
      <p:sp>
        <p:nvSpPr>
          <p:cNvPr id="9228" name="AutoShape 13"/>
          <p:cNvSpPr>
            <a:spLocks noChangeArrowheads="1"/>
          </p:cNvSpPr>
          <p:nvPr/>
        </p:nvSpPr>
        <p:spPr bwMode="auto">
          <a:xfrm>
            <a:off x="5508625" y="4724400"/>
            <a:ext cx="576263" cy="485775"/>
          </a:xfrm>
          <a:prstGeom prst="rightArrow">
            <a:avLst>
              <a:gd name="adj1" fmla="val 50000"/>
              <a:gd name="adj2" fmla="val 2965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9229" name="AutoShape 14"/>
          <p:cNvSpPr>
            <a:spLocks noChangeArrowheads="1"/>
          </p:cNvSpPr>
          <p:nvPr/>
        </p:nvSpPr>
        <p:spPr bwMode="auto">
          <a:xfrm>
            <a:off x="2916238" y="4724400"/>
            <a:ext cx="687387" cy="485775"/>
          </a:xfrm>
          <a:prstGeom prst="leftArrow">
            <a:avLst>
              <a:gd name="adj1" fmla="val 50000"/>
              <a:gd name="adj2" fmla="val 353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8"/>
          <p:cNvSpPr txBox="1">
            <a:spLocks noChangeArrowheads="1"/>
          </p:cNvSpPr>
          <p:nvPr/>
        </p:nvSpPr>
        <p:spPr bwMode="auto">
          <a:xfrm>
            <a:off x="6300788" y="3789363"/>
            <a:ext cx="1439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dirty="0"/>
              <a:t>тыс.рублей</a:t>
            </a:r>
          </a:p>
        </p:txBody>
      </p:sp>
      <p:graphicFrame>
        <p:nvGraphicFramePr>
          <p:cNvPr id="10274" name="Group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798080"/>
              </p:ext>
            </p:extLst>
          </p:nvPr>
        </p:nvGraphicFramePr>
        <p:xfrm>
          <a:off x="827088" y="4292600"/>
          <a:ext cx="6913562" cy="2028539"/>
        </p:xfrm>
        <a:graphic>
          <a:graphicData uri="http://schemas.openxmlformats.org/drawingml/2006/table">
            <a:tbl>
              <a:tblPr/>
              <a:tblGrid>
                <a:gridCol w="1692275">
                  <a:extLst>
                    <a:ext uri="{9D8B030D-6E8A-4147-A177-3AD203B41FA5}">
                      <a16:colId xmlns:a16="http://schemas.microsoft.com/office/drawing/2014/main" val="3678942383"/>
                    </a:ext>
                  </a:extLst>
                </a:gridCol>
                <a:gridCol w="1692275">
                  <a:extLst>
                    <a:ext uri="{9D8B030D-6E8A-4147-A177-3AD203B41FA5}">
                      <a16:colId xmlns:a16="http://schemas.microsoft.com/office/drawing/2014/main" val="513375741"/>
                    </a:ext>
                  </a:extLst>
                </a:gridCol>
                <a:gridCol w="1692275">
                  <a:extLst>
                    <a:ext uri="{9D8B030D-6E8A-4147-A177-3AD203B41FA5}">
                      <a16:colId xmlns:a16="http://schemas.microsoft.com/office/drawing/2014/main" val="189119001"/>
                    </a:ext>
                  </a:extLst>
                </a:gridCol>
                <a:gridCol w="1836737">
                  <a:extLst>
                    <a:ext uri="{9D8B030D-6E8A-4147-A177-3AD203B41FA5}">
                      <a16:colId xmlns:a16="http://schemas.microsoft.com/office/drawing/2014/main" val="3717580683"/>
                    </a:ext>
                  </a:extLst>
                </a:gridCol>
              </a:tblGrid>
              <a:tr h="64002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</a:rPr>
                        <a:t>Период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</a:rPr>
                        <a:t>Доходы бюджета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</a:rPr>
                        <a:t>Расходы бюджета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</a:rPr>
                        <a:t>Дефицит  (профицит)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onstantia" panose="02030602050306030303" pitchFamily="18" charset="0"/>
                        </a:rPr>
                        <a:t>Бюджета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560344"/>
                  </a:ext>
                </a:extLst>
              </a:tr>
              <a:tr h="3713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3830062,9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3763003,9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67059,0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865773"/>
                  </a:ext>
                </a:extLst>
              </a:tr>
              <a:tr h="3713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 год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3281329,7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3214270,8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67058,9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F1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792912"/>
                  </a:ext>
                </a:extLst>
              </a:tr>
              <a:tr h="3713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2028 год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3175728,0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3175728,0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T="45709" marB="4570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3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929690"/>
                  </a:ext>
                </a:extLst>
              </a:tr>
            </a:tbl>
          </a:graphicData>
        </a:graphic>
      </p:graphicFrame>
      <p:sp>
        <p:nvSpPr>
          <p:cNvPr id="10271" name="Text Box 35"/>
          <p:cNvSpPr txBox="1">
            <a:spLocks noChangeArrowheads="1"/>
          </p:cNvSpPr>
          <p:nvPr/>
        </p:nvSpPr>
        <p:spPr bwMode="auto">
          <a:xfrm>
            <a:off x="755576" y="260648"/>
            <a:ext cx="712879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None/>
            </a:pPr>
            <a:r>
              <a:rPr lang="ru-RU" altLang="ru-RU" sz="2400" b="1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Основные характеристики бюджета города Кузнецка на 2026 год и плановый период 2027 и 2028 годов</a:t>
            </a:r>
            <a:r>
              <a:rPr lang="ru-RU" altLang="ru-RU" sz="2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39940" name="Picture 4" descr="Картинки по запросу Бюджет на 2017 год и плановый перио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448085"/>
            <a:ext cx="5256584" cy="216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9880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259081"/>
              </p:ext>
            </p:extLst>
          </p:nvPr>
        </p:nvGraphicFramePr>
        <p:xfrm>
          <a:off x="273989" y="1151166"/>
          <a:ext cx="8640959" cy="556117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9523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27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bg1"/>
                          </a:solidFill>
                          <a:effectLst/>
                          <a:latin typeface="Bookman Old Style"/>
                          <a:ea typeface="Times New Roman"/>
                        </a:rPr>
                        <a:t>Доходы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ookman Old Style"/>
                          <a:ea typeface="Times New Roman"/>
                          <a:cs typeface="+mn-cs"/>
                        </a:rPr>
                        <a:t>2021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ookman Old Style"/>
                          <a:ea typeface="Times New Roman"/>
                          <a:cs typeface="+mn-cs"/>
                        </a:rPr>
                        <a:t>2022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ookman Old Style"/>
                          <a:ea typeface="Times New Roman"/>
                          <a:cs typeface="+mn-cs"/>
                        </a:rPr>
                        <a:t>2023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ookman Old Style"/>
                          <a:ea typeface="Times New Roman"/>
                          <a:cs typeface="+mn-cs"/>
                        </a:rPr>
                        <a:t>2024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Bookman Old Style"/>
                          <a:ea typeface="Times New Roman"/>
                          <a:cs typeface="+mn-cs"/>
                        </a:rPr>
                        <a:t>2025 (оценка)</a:t>
                      </a:r>
                      <a:endParaRPr kumimoji="0" lang="ru-RU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9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Всего, в т. ч.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2492389,2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2793371,2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2715374,3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2983852,3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3663224,0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Налоговые и неналоговые: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517426,5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536449,3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629776,9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717515,1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772863,7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Налоговые доходы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460794,9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496209,3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544271,2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666195,1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726736,2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1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Неналоговые доходы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56631,6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40240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85505,7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51320,0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46127,5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76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3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Безвозмездные поступления, в т. ч.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1974962,7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2256921,9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2085597,4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2266337,2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2890360,3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11698"/>
                  </a:ext>
                </a:extLst>
              </a:tr>
              <a:tr h="3428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249189,6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357688,6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328916,0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471722,3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261129,4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234245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456468,9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393593,6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398676,8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398241,9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6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1371536,1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1416775,9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1332375,3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1342646,2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1409353,3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432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6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110742,8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29659,1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30712,5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53645,7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821635,7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84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10004,4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428022"/>
                  </a:ext>
                </a:extLst>
              </a:tr>
              <a:tr h="6344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Возврат прочих остатков субсидий, субвенций и иных межбюджетных трансфертов, имеющих целевое назначение, прошлых лет из бюджетов городских округов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-755,2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-3937,4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-353,8</a:t>
                      </a: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i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484" marR="5548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948544"/>
                  </a:ext>
                </a:extLst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79512" y="104726"/>
            <a:ext cx="8640960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752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752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752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752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752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752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752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752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7526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2600" algn="l"/>
              </a:tabLst>
            </a:pPr>
            <a:r>
              <a:rPr kumimoji="0" lang="ru-RU" altLang="ru-RU" sz="22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Динамика</a:t>
            </a:r>
            <a:r>
              <a:rPr kumimoji="0" lang="ru-RU" altLang="ru-RU" sz="2200" b="1" i="1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2600" algn="l"/>
              </a:tabLst>
            </a:pPr>
            <a:r>
              <a:rPr kumimoji="0" lang="ru-RU" altLang="ru-RU" sz="2200" b="1" i="1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поступивших доходов в бюджет города Кузнецка</a:t>
            </a:r>
            <a:endParaRPr kumimoji="0" lang="ru-RU" altLang="ru-RU" sz="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52600" algn="l"/>
              </a:tabLst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6862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Скругленный прямоугольник 1"/>
          <p:cNvGrpSpPr>
            <a:grpSpLocks/>
          </p:cNvGrpSpPr>
          <p:nvPr/>
        </p:nvGrpSpPr>
        <p:grpSpPr bwMode="auto">
          <a:xfrm>
            <a:off x="179388" y="91259"/>
            <a:ext cx="8839200" cy="652462"/>
            <a:chOff x="73" y="23"/>
            <a:chExt cx="5568" cy="411"/>
          </a:xfrm>
        </p:grpSpPr>
        <p:pic>
          <p:nvPicPr>
            <p:cNvPr id="11385" name="Скругленный прямоугольник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" y="23"/>
              <a:ext cx="5568" cy="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 useBgFill="1">
          <p:nvSpPr>
            <p:cNvPr id="11386" name="Text Box 3"/>
            <p:cNvSpPr txBox="1">
              <a:spLocks noChangeArrowheads="1"/>
            </p:cNvSpPr>
            <p:nvPr/>
          </p:nvSpPr>
          <p:spPr bwMode="auto">
            <a:xfrm>
              <a:off x="124" y="85"/>
              <a:ext cx="5466" cy="204"/>
            </a:xfrm>
            <a:prstGeom prst="rect">
              <a:avLst/>
            </a:prstGeom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2000" b="1" dirty="0">
                  <a:solidFill>
                    <a:srgbClr val="FF0000"/>
                  </a:solidFill>
                </a:rPr>
                <a:t>Структура доходов бюджета города Кузнецка в 2026-2028 годах</a:t>
              </a:r>
            </a:p>
          </p:txBody>
        </p:sp>
      </p:grpSp>
      <p:sp>
        <p:nvSpPr>
          <p:cNvPr id="11267" name="Text Box 603"/>
          <p:cNvSpPr txBox="1">
            <a:spLocks noChangeArrowheads="1"/>
          </p:cNvSpPr>
          <p:nvPr/>
        </p:nvSpPr>
        <p:spPr bwMode="auto">
          <a:xfrm>
            <a:off x="8101013" y="476250"/>
            <a:ext cx="5870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800" dirty="0" err="1">
                <a:latin typeface="Times New Roman" panose="02020603050405020304" pitchFamily="18" charset="0"/>
              </a:rPr>
              <a:t>Тыс.руб</a:t>
            </a:r>
            <a:r>
              <a:rPr lang="ru-RU" altLang="ru-RU" sz="1400" dirty="0">
                <a:latin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505" name="Group 2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2096114"/>
              </p:ext>
            </p:extLst>
          </p:nvPr>
        </p:nvGraphicFramePr>
        <p:xfrm>
          <a:off x="179388" y="630138"/>
          <a:ext cx="8713787" cy="6105933"/>
        </p:xfrm>
        <a:graphic>
          <a:graphicData uri="http://schemas.openxmlformats.org/drawingml/2006/table">
            <a:tbl>
              <a:tblPr/>
              <a:tblGrid>
                <a:gridCol w="4629150">
                  <a:extLst>
                    <a:ext uri="{9D8B030D-6E8A-4147-A177-3AD203B41FA5}">
                      <a16:colId xmlns:a16="http://schemas.microsoft.com/office/drawing/2014/main" val="4131241437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713682779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468007646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778376535"/>
                    </a:ext>
                  </a:extLst>
                </a:gridCol>
              </a:tblGrid>
              <a:tr h="40212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S Sans Serif" charset="0"/>
                          <a:cs typeface="Arial" panose="020B0604020202020204" pitchFamily="34" charset="0"/>
                        </a:rPr>
                        <a:t>2026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S Sans Serif" charset="0"/>
                          <a:cs typeface="Arial" panose="020B0604020202020204" pitchFamily="34" charset="0"/>
                        </a:rPr>
                        <a:t>2027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S Sans Serif" charset="0"/>
                          <a:cs typeface="Arial" panose="020B0604020202020204" pitchFamily="34" charset="0"/>
                        </a:rPr>
                        <a:t>2028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97361"/>
                  </a:ext>
                </a:extLst>
              </a:tr>
              <a:tr h="3619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НАЛОГОВЫЕ И НЕНАЛОГОВЫЕ ДОХОДЫ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811706,8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870859,6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912225,3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388975"/>
                  </a:ext>
                </a:extLst>
              </a:tr>
              <a:tr h="3619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Налог на доходы физических лиц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502749,0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538895,0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572969,0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0414557"/>
                  </a:ext>
                </a:extLst>
              </a:tr>
              <a:tr h="6031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12174,4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12627,4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13037,2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5494461"/>
                  </a:ext>
                </a:extLst>
              </a:tr>
              <a:tr h="20565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Туристический налог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1183,0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1464,0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2146,0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679867"/>
                  </a:ext>
                </a:extLst>
              </a:tr>
              <a:tr h="36191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73041,0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74062,0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73412,3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3804432"/>
                  </a:ext>
                </a:extLst>
              </a:tr>
              <a:tr h="361910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83084,0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91310,0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98341,0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249471"/>
                  </a:ext>
                </a:extLst>
              </a:tr>
              <a:tr h="3619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Земельный налог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68800,0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68800,0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68800,0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583500"/>
                  </a:ext>
                </a:extLst>
              </a:tr>
              <a:tr h="3619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Государственная пошлина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30475,0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30450,0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30450,0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9679179"/>
                  </a:ext>
                </a:extLst>
              </a:tr>
              <a:tr h="6031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23014,9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22812,0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22630,9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978204"/>
                  </a:ext>
                </a:extLst>
              </a:tr>
              <a:tr h="4834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 от оказания платных услуг (работ) и компенсации затрат государства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788280"/>
                  </a:ext>
                </a:extLst>
              </a:tr>
              <a:tr h="6031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Доходы от продажи материальных и нематериальных активов</a:t>
                      </a: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10114,0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23367,7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23367,7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614789"/>
                  </a:ext>
                </a:extLst>
              </a:tr>
              <a:tr h="6031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Штрафы, санкции, возмещение ущерба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4001,5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4001,5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4001,5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966854"/>
                  </a:ext>
                </a:extLst>
              </a:tr>
              <a:tr h="36191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2970,0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2970,0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2970,0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119049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3600068"/>
              </p:ext>
            </p:extLst>
          </p:nvPr>
        </p:nvGraphicFramePr>
        <p:xfrm>
          <a:off x="323528" y="476671"/>
          <a:ext cx="8568952" cy="3578707"/>
        </p:xfrm>
        <a:graphic>
          <a:graphicData uri="http://schemas.openxmlformats.org/drawingml/2006/table">
            <a:tbl>
              <a:tblPr/>
              <a:tblGrid>
                <a:gridCol w="4552207">
                  <a:extLst>
                    <a:ext uri="{9D8B030D-6E8A-4147-A177-3AD203B41FA5}">
                      <a16:colId xmlns:a16="http://schemas.microsoft.com/office/drawing/2014/main" val="490820527"/>
                    </a:ext>
                  </a:extLst>
                </a:gridCol>
                <a:gridCol w="1186446">
                  <a:extLst>
                    <a:ext uri="{9D8B030D-6E8A-4147-A177-3AD203B41FA5}">
                      <a16:colId xmlns:a16="http://schemas.microsoft.com/office/drawing/2014/main" val="2867977786"/>
                    </a:ext>
                  </a:extLst>
                </a:gridCol>
                <a:gridCol w="1415930">
                  <a:extLst>
                    <a:ext uri="{9D8B030D-6E8A-4147-A177-3AD203B41FA5}">
                      <a16:colId xmlns:a16="http://schemas.microsoft.com/office/drawing/2014/main" val="734756424"/>
                    </a:ext>
                  </a:extLst>
                </a:gridCol>
                <a:gridCol w="1414369">
                  <a:extLst>
                    <a:ext uri="{9D8B030D-6E8A-4147-A177-3AD203B41FA5}">
                      <a16:colId xmlns:a16="http://schemas.microsoft.com/office/drawing/2014/main" val="476100885"/>
                    </a:ext>
                  </a:extLst>
                </a:gridCol>
              </a:tblGrid>
              <a:tr h="30244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S Sans Serif" charset="0"/>
                          <a:cs typeface="Arial" panose="020B0604020202020204" pitchFamily="34" charset="0"/>
                        </a:rPr>
                        <a:t>2026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S Sans Serif" charset="0"/>
                          <a:cs typeface="Arial" panose="020B0604020202020204" pitchFamily="34" charset="0"/>
                        </a:rPr>
                        <a:t>2027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MS Sans Serif" charset="0"/>
                          <a:cs typeface="Arial" panose="020B0604020202020204" pitchFamily="34" charset="0"/>
                        </a:rPr>
                        <a:t>20278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466902"/>
                  </a:ext>
                </a:extLst>
              </a:tr>
              <a:tr h="6336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БЕЗВОЗМЕЗДНЫЕ ПОСТУПЛЕНИЯ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3018356,1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2410470,1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2263502,7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85589"/>
                  </a:ext>
                </a:extLst>
              </a:tr>
              <a:tr h="3456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Дотации бюджетам субъектов Российской Федерации и муниципальных образований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260266,9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236543,8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244484,7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1322460"/>
                  </a:ext>
                </a:extLst>
              </a:tr>
              <a:tr h="5184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Субсидии бюджетам субъектов Российской Федерации и муниципальных образований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447818,4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494629,9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355259,8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4135386"/>
                  </a:ext>
                </a:extLst>
              </a:tr>
              <a:tr h="34565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Субвенции бюджетам субъектов Российской Федерации и муниципальных образований</a:t>
                      </a: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1479367,2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1514582,5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1532115,0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6905777"/>
                  </a:ext>
                </a:extLst>
              </a:tr>
              <a:tr h="345652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Иные межбюджетные трансферты</a:t>
                      </a: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461827,6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164713,9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131643,2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836432"/>
                  </a:ext>
                </a:extLst>
              </a:tr>
              <a:tr h="345652"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безвозмездные поступления</a:t>
                      </a: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369076,0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204541"/>
                  </a:ext>
                </a:extLst>
              </a:tr>
              <a:tr h="51843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5" marB="4572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3830062,9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3281329,7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3175728,0</a:t>
                      </a:r>
                    </a:p>
                  </a:txBody>
                  <a:tcPr marT="45725" marB="4572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0932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184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D98EB70-24B6-48BA-7B4E-8279AB77CB0E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5062481"/>
              </p:ext>
            </p:extLst>
          </p:nvPr>
        </p:nvGraphicFramePr>
        <p:xfrm>
          <a:off x="683568" y="-171400"/>
          <a:ext cx="8153400" cy="6552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263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18864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800" b="1" dirty="0">
                <a:solidFill>
                  <a:srgbClr val="3E0000"/>
                </a:solidFill>
              </a:rPr>
              <a:t>Динамика расходов в функциональной структуре расходов бюджета города Кузнецка с 2021 по 2025 годы</a:t>
            </a: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52978618"/>
              </p:ext>
            </p:extLst>
          </p:nvPr>
        </p:nvGraphicFramePr>
        <p:xfrm>
          <a:off x="539552" y="980728"/>
          <a:ext cx="7920880" cy="48182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8319">
                  <a:extLst>
                    <a:ext uri="{9D8B030D-6E8A-4147-A177-3AD203B41FA5}">
                      <a16:colId xmlns:a16="http://schemas.microsoft.com/office/drawing/2014/main" val="1164414291"/>
                    </a:ext>
                  </a:extLst>
                </a:gridCol>
                <a:gridCol w="840286">
                  <a:extLst>
                    <a:ext uri="{9D8B030D-6E8A-4147-A177-3AD203B41FA5}">
                      <a16:colId xmlns:a16="http://schemas.microsoft.com/office/drawing/2014/main" val="4149504363"/>
                    </a:ext>
                  </a:extLst>
                </a:gridCol>
                <a:gridCol w="965651">
                  <a:extLst>
                    <a:ext uri="{9D8B030D-6E8A-4147-A177-3AD203B41FA5}">
                      <a16:colId xmlns:a16="http://schemas.microsoft.com/office/drawing/2014/main" val="2761347383"/>
                    </a:ext>
                  </a:extLst>
                </a:gridCol>
                <a:gridCol w="840286">
                  <a:extLst>
                    <a:ext uri="{9D8B030D-6E8A-4147-A177-3AD203B41FA5}">
                      <a16:colId xmlns:a16="http://schemas.microsoft.com/office/drawing/2014/main" val="3149767429"/>
                    </a:ext>
                  </a:extLst>
                </a:gridCol>
                <a:gridCol w="1080852">
                  <a:extLst>
                    <a:ext uri="{9D8B030D-6E8A-4147-A177-3AD203B41FA5}">
                      <a16:colId xmlns:a16="http://schemas.microsoft.com/office/drawing/2014/main" val="2142982854"/>
                    </a:ext>
                  </a:extLst>
                </a:gridCol>
                <a:gridCol w="955486">
                  <a:extLst>
                    <a:ext uri="{9D8B030D-6E8A-4147-A177-3AD203B41FA5}">
                      <a16:colId xmlns:a16="http://schemas.microsoft.com/office/drawing/2014/main" val="3150533089"/>
                    </a:ext>
                  </a:extLst>
                </a:gridCol>
              </a:tblGrid>
              <a:tr h="40578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Наименование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2021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2022 год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 год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2024 год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2025 год(оценка)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3266762"/>
                  </a:ext>
                </a:extLst>
              </a:tr>
              <a:tr h="4661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Общегосударственные вопросы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160003,6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241009,8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208458,9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249561,4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259327,5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427588"/>
                  </a:ext>
                </a:extLst>
              </a:tr>
              <a:tr h="7044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14168,1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14463,8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16454,2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17209,5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20892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95447641"/>
                  </a:ext>
                </a:extLst>
              </a:tr>
              <a:tr h="227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Национальная экономика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79882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224678,3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204827,8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263144,2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523668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96269"/>
                  </a:ext>
                </a:extLst>
              </a:tr>
              <a:tr h="4661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Жилищно-коммунальное хозяйство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253714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274005,0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284699,9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326850,5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695495,4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0304337"/>
                  </a:ext>
                </a:extLst>
              </a:tr>
              <a:tr h="4661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Образование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1106588,9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1164574,0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1287620,1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1514929,9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1668858,4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7142547"/>
                  </a:ext>
                </a:extLst>
              </a:tr>
              <a:tr h="227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97169,9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104345,4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110170,2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127859,5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155903,2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5950153"/>
                  </a:ext>
                </a:extLst>
              </a:tr>
              <a:tr h="227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Здравоохранение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453,2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508,8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475,6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521,4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144249"/>
                  </a:ext>
                </a:extLst>
              </a:tr>
              <a:tr h="227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Социальная политика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705288,8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706841,9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527404,5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439858,2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490968,3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9924498"/>
                  </a:ext>
                </a:extLst>
              </a:tr>
              <a:tr h="2278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Физическая культура и спорт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60368,8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50460,2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54271,9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61111,8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79178,9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4467912"/>
                  </a:ext>
                </a:extLst>
              </a:tr>
              <a:tr h="70445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Обслуживание государственного и муниципального долга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11862,7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5683,2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201,2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165,9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0331455"/>
                  </a:ext>
                </a:extLst>
              </a:tr>
              <a:tr h="4661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Всего по бюджету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2489500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2786494,6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2694617,4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3001201,8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3894979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01030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4624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96"/>
          <p:cNvSpPr>
            <a:spLocks noChangeArrowheads="1"/>
          </p:cNvSpPr>
          <p:nvPr/>
        </p:nvSpPr>
        <p:spPr bwMode="auto">
          <a:xfrm>
            <a:off x="0" y="5786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graphicFrame>
        <p:nvGraphicFramePr>
          <p:cNvPr id="12382" name="Group 9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632155490"/>
              </p:ext>
            </p:extLst>
          </p:nvPr>
        </p:nvGraphicFramePr>
        <p:xfrm>
          <a:off x="611187" y="1700808"/>
          <a:ext cx="8209285" cy="4680518"/>
        </p:xfrm>
        <a:graphic>
          <a:graphicData uri="http://schemas.openxmlformats.org/drawingml/2006/table">
            <a:tbl>
              <a:tblPr/>
              <a:tblGrid>
                <a:gridCol w="4824909">
                  <a:extLst>
                    <a:ext uri="{9D8B030D-6E8A-4147-A177-3AD203B41FA5}">
                      <a16:colId xmlns:a16="http://schemas.microsoft.com/office/drawing/2014/main" val="83662366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667529391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15441255"/>
                    </a:ext>
                  </a:extLst>
                </a:gridCol>
                <a:gridCol w="1047610">
                  <a:extLst>
                    <a:ext uri="{9D8B030D-6E8A-4147-A177-3AD203B41FA5}">
                      <a16:colId xmlns:a16="http://schemas.microsoft.com/office/drawing/2014/main" val="3068318991"/>
                    </a:ext>
                  </a:extLst>
                </a:gridCol>
                <a:gridCol w="896606">
                  <a:extLst>
                    <a:ext uri="{9D8B030D-6E8A-4147-A177-3AD203B41FA5}">
                      <a16:colId xmlns:a16="http://schemas.microsoft.com/office/drawing/2014/main" val="2896131405"/>
                    </a:ext>
                  </a:extLst>
                </a:gridCol>
              </a:tblGrid>
              <a:tr h="545377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Рз</a:t>
                      </a:r>
                      <a:endParaRPr kumimoji="0" lang="ru-RU" altLang="ru-RU" sz="1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8378852"/>
                  </a:ext>
                </a:extLst>
              </a:tr>
              <a:tr h="33347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 вопросы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239580,7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195315,2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199778,1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993527"/>
                  </a:ext>
                </a:extLst>
              </a:tr>
              <a:tr h="566915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24923,9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22717,4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22934,4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4788943"/>
                  </a:ext>
                </a:extLst>
              </a:tr>
              <a:tr h="33347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315751,9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38639,2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51234,5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9064138"/>
                  </a:ext>
                </a:extLst>
              </a:tr>
              <a:tr h="33347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 коммунальное  хозяйство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685629,9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426833,4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322665,8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901791"/>
                  </a:ext>
                </a:extLst>
              </a:tr>
              <a:tr h="33347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1806184,1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1687001,6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1747314,3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40029"/>
                  </a:ext>
                </a:extLst>
              </a:tr>
              <a:tr h="33347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Культура, кинематография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173547,6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156956,4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168293,6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897573"/>
                  </a:ext>
                </a:extLst>
              </a:tr>
              <a:tr h="33347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744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2725532"/>
                  </a:ext>
                </a:extLst>
              </a:tr>
              <a:tr h="33347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политика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425698,8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536906,9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475665,1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73533"/>
                  </a:ext>
                </a:extLst>
              </a:tr>
              <a:tr h="33347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90842,8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86463,9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86753,7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998364"/>
                  </a:ext>
                </a:extLst>
              </a:tr>
              <a:tr h="566915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kumimoji="0" lang="ru-RU" altLang="ru-RU" sz="14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100,2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19,7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838628"/>
                  </a:ext>
                </a:extLst>
              </a:tr>
              <a:tr h="33347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бюджету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3763003,9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3150853,7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5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3074639,5</a:t>
                      </a:r>
                    </a:p>
                  </a:txBody>
                  <a:tcPr marT="45723" marB="45723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564193"/>
                  </a:ext>
                </a:extLst>
              </a:tr>
            </a:tbl>
          </a:graphicData>
        </a:graphic>
      </p:graphicFrame>
      <p:sp>
        <p:nvSpPr>
          <p:cNvPr id="12377" name="Text Box 91"/>
          <p:cNvSpPr txBox="1">
            <a:spLocks noChangeArrowheads="1"/>
          </p:cNvSpPr>
          <p:nvPr/>
        </p:nvSpPr>
        <p:spPr bwMode="auto">
          <a:xfrm>
            <a:off x="468313" y="474663"/>
            <a:ext cx="77755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FF0000"/>
                </a:solidFill>
              </a:rPr>
              <a:t>Функциональная структура расходов бюджета города Кузнецка на 2026-2028 годы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80312" y="1286805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         Тыс. руб.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260648"/>
            <a:ext cx="8712968" cy="6480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2400" b="1" dirty="0">
                <a:solidFill>
                  <a:srgbClr val="FF0000"/>
                </a:solidFill>
                <a:latin typeface="Constantia" panose="02030602050306030303" pitchFamily="18" charset="0"/>
              </a:rPr>
              <a:t>Структура расходов бюджета по отраслям в 2026 году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3175" y="1489075"/>
          <a:ext cx="9147175" cy="5260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957640"/>
              </p:ext>
            </p:extLst>
          </p:nvPr>
        </p:nvGraphicFramePr>
        <p:xfrm>
          <a:off x="374650" y="1450975"/>
          <a:ext cx="8194675" cy="5060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7359650" y="979488"/>
            <a:ext cx="88594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Тыс. руб.</a:t>
            </a:r>
          </a:p>
        </p:txBody>
      </p:sp>
      <p:graphicFrame>
        <p:nvGraphicFramePr>
          <p:cNvPr id="6" name="Диаграмма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4658536"/>
              </p:ext>
            </p:extLst>
          </p:nvPr>
        </p:nvGraphicFramePr>
        <p:xfrm>
          <a:off x="0" y="1287265"/>
          <a:ext cx="9124597" cy="5601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Скругленный прямоугольник 1"/>
          <p:cNvGrpSpPr>
            <a:grpSpLocks/>
          </p:cNvGrpSpPr>
          <p:nvPr/>
        </p:nvGrpSpPr>
        <p:grpSpPr bwMode="auto">
          <a:xfrm>
            <a:off x="149081" y="-173818"/>
            <a:ext cx="8997950" cy="1285876"/>
            <a:chOff x="50" y="-161"/>
            <a:chExt cx="5668" cy="810"/>
          </a:xfrm>
        </p:grpSpPr>
        <p:pic>
          <p:nvPicPr>
            <p:cNvPr id="14401" name="Скругленный прямоугольник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" y="-161"/>
              <a:ext cx="5668" cy="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402" name="Text Box 3"/>
            <p:cNvSpPr txBox="1">
              <a:spLocks noChangeArrowheads="1"/>
            </p:cNvSpPr>
            <p:nvPr/>
          </p:nvSpPr>
          <p:spPr bwMode="auto">
            <a:xfrm>
              <a:off x="159" y="-63"/>
              <a:ext cx="5449" cy="58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2000" b="1" dirty="0">
                <a:solidFill>
                  <a:srgbClr val="FF0000"/>
                </a:solidFill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2000" b="1" dirty="0">
                  <a:solidFill>
                    <a:srgbClr val="FF0000"/>
                  </a:solidFill>
                </a:rPr>
                <a:t>Структура расходов бюджета города Кузнецка по программному принципу</a:t>
              </a:r>
              <a:r>
                <a:rPr lang="ru-RU" altLang="ru-RU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 </a:t>
              </a:r>
              <a:r>
                <a:rPr lang="ru-RU" altLang="ru-RU" sz="20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на 2026-2028 годы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ru-RU" altLang="ru-RU" sz="2400" dirty="0">
                <a:latin typeface="Arial" panose="020B0604020202020204" pitchFamily="34" charset="0"/>
              </a:endParaRPr>
            </a:p>
          </p:txBody>
        </p:sp>
      </p:grpSp>
      <p:graphicFrame>
        <p:nvGraphicFramePr>
          <p:cNvPr id="14404" name="Group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263496"/>
              </p:ext>
            </p:extLst>
          </p:nvPr>
        </p:nvGraphicFramePr>
        <p:xfrm>
          <a:off x="363539" y="1140774"/>
          <a:ext cx="8497887" cy="4645521"/>
        </p:xfrm>
        <a:graphic>
          <a:graphicData uri="http://schemas.openxmlformats.org/drawingml/2006/table">
            <a:tbl>
              <a:tblPr/>
              <a:tblGrid>
                <a:gridCol w="5113337">
                  <a:extLst>
                    <a:ext uri="{9D8B030D-6E8A-4147-A177-3AD203B41FA5}">
                      <a16:colId xmlns:a16="http://schemas.microsoft.com/office/drawing/2014/main" val="1092878106"/>
                    </a:ext>
                  </a:extLst>
                </a:gridCol>
                <a:gridCol w="1150938">
                  <a:extLst>
                    <a:ext uri="{9D8B030D-6E8A-4147-A177-3AD203B41FA5}">
                      <a16:colId xmlns:a16="http://schemas.microsoft.com/office/drawing/2014/main" val="3608525396"/>
                    </a:ext>
                  </a:extLst>
                </a:gridCol>
                <a:gridCol w="1081087">
                  <a:extLst>
                    <a:ext uri="{9D8B030D-6E8A-4147-A177-3AD203B41FA5}">
                      <a16:colId xmlns:a16="http://schemas.microsoft.com/office/drawing/2014/main" val="3574517577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3306720586"/>
                    </a:ext>
                  </a:extLst>
                </a:gridCol>
              </a:tblGrid>
              <a:tr h="24450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Cyr" panose="020B0604020202020204" pitchFamily="34" charset="0"/>
                        </a:rPr>
                        <a:t>Наименование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Cyr" panose="020B0604020202020204" pitchFamily="34" charset="0"/>
                        </a:rPr>
                        <a:t>2026 год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Cyr" panose="020B0604020202020204" pitchFamily="34" charset="0"/>
                        </a:rPr>
                        <a:t>2027 год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Cyr" panose="020B0604020202020204" pitchFamily="34" charset="0"/>
                        </a:rPr>
                        <a:t>2028 год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045457"/>
                  </a:ext>
                </a:extLst>
              </a:tr>
              <a:tr h="27435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3763003,9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3150853,7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3074639,5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9802802"/>
                  </a:ext>
                </a:extLst>
              </a:tr>
              <a:tr h="3962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«Развитие здравоохранения города Кузнецка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744,0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93164"/>
                  </a:ext>
                </a:extLst>
              </a:tr>
              <a:tr h="3962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«Социальная поддержка граждан в городе Кузнецке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424832,3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531996,7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470733,1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809220"/>
                  </a:ext>
                </a:extLst>
              </a:tr>
              <a:tr h="38606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«Обеспечение общественного порядка и противодействие преступности в городе Кузнецке»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38478,2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3000,0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3000,0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567680"/>
                  </a:ext>
                </a:extLst>
              </a:tr>
              <a:tr h="37557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«Защита населения и территорий от  чрезвычайных ситуаций, обеспечение пожарной безопасности в городе Кузнецке Пензенской области»  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269477,9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22717,4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22934,4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017146"/>
                  </a:ext>
                </a:extLst>
              </a:tr>
              <a:tr h="39629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«Развитие культуры и туризма города Кузнецка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274499,7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255679,3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267250,5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085930"/>
                  </a:ext>
                </a:extLst>
              </a:tr>
              <a:tr h="548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«Благоустройство территории, охрана, воспроизводство и использование природных ресурсов в городе Кузнецке Пензенской области»  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386546,9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104988,4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120711,9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8204482"/>
                  </a:ext>
                </a:extLst>
              </a:tr>
              <a:tr h="40247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«Развитие физической культуры и спорта в городе Кузнецке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92442,8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86463,9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86753,7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29003"/>
                  </a:ext>
                </a:extLst>
              </a:tr>
              <a:tr h="4320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«Развитие инвестиционного потенциала и предпринимательства в городе Кузнецке Пензенской»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3040,4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2933,0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3040,4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023364"/>
                  </a:ext>
                </a:extLst>
              </a:tr>
              <a:tr h="54871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«Обеспечение муниципального управления собственностью города Кузнецка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27566,2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20055,9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20500,5</a:t>
                      </a:r>
                    </a:p>
                  </a:txBody>
                  <a:tcPr marT="45726" marB="45726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38833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172400" y="804862"/>
            <a:ext cx="97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Тыс. руб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51" name="Group 91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715771155"/>
              </p:ext>
            </p:extLst>
          </p:nvPr>
        </p:nvGraphicFramePr>
        <p:xfrm>
          <a:off x="395288" y="260350"/>
          <a:ext cx="8497887" cy="6279750"/>
        </p:xfrm>
        <a:graphic>
          <a:graphicData uri="http://schemas.openxmlformats.org/drawingml/2006/table">
            <a:tbl>
              <a:tblPr/>
              <a:tblGrid>
                <a:gridCol w="5113337">
                  <a:extLst>
                    <a:ext uri="{9D8B030D-6E8A-4147-A177-3AD203B41FA5}">
                      <a16:colId xmlns:a16="http://schemas.microsoft.com/office/drawing/2014/main" val="2232375957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779305485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66707139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3881763574"/>
                    </a:ext>
                  </a:extLst>
                </a:gridCol>
              </a:tblGrid>
              <a:tr h="244498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Cyr" panose="020B0604020202020204" pitchFamily="34" charset="0"/>
                        </a:rPr>
                        <a:t>Наименование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Cyr" panose="020B0604020202020204" pitchFamily="34" charset="0"/>
                        </a:rPr>
                        <a:t>2026 год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Cyr" panose="020B0604020202020204" pitchFamily="34" charset="0"/>
                        </a:rPr>
                        <a:t>2027 год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 Cyr" panose="020B0604020202020204" pitchFamily="34" charset="0"/>
                        </a:rPr>
                        <a:t>2028 год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012768"/>
                  </a:ext>
                </a:extLst>
              </a:tr>
              <a:tr h="331864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«Формирование информационного общества в городе Кузнецке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34521,1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29250,0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29569,2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441967"/>
                  </a:ext>
                </a:extLst>
              </a:tr>
              <a:tr h="504056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«Энергосбережение и повышение энергетической эффективности, обеспечение жильем и коммунальными услугами граждан города Кузнецка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393146,3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256870,7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223800,0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516197"/>
                  </a:ext>
                </a:extLst>
              </a:tr>
              <a:tr h="360350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«Развитие социальной и инженерной инфраструктуры в городе Кузнецке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10634,3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9768,7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10216,7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712214"/>
                  </a:ext>
                </a:extLst>
              </a:tr>
              <a:tr h="286864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«Развитие образования в городе Кузнецке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1707302,8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1601598,5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1661849,7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362828"/>
                  </a:ext>
                </a:extLst>
              </a:tr>
              <a:tr h="322664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«Развитие молодежной политики в городе Кузнецке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722,0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61396"/>
                  </a:ext>
                </a:extLst>
              </a:tr>
              <a:tr h="387284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«Развитие местного самоуправления и гражданского общества в городе Кузнецке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110009,9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98349,6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100535,0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959398"/>
                  </a:ext>
                </a:extLst>
              </a:tr>
              <a:tr h="466272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«Управление муниципальными финансами и муниципальным долгом города Кузнецка Пензенской области»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25002,2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24357,7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24902,0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881430"/>
                  </a:ext>
                </a:extLst>
              </a:tr>
              <a:tr h="277664">
                <a:tc>
                  <a:txBody>
                    <a:bodyPr/>
                    <a:lstStyle/>
                    <a:p>
                      <a:pPr marL="547688" marR="0" lvl="0" indent="-411163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города Кузнецка «Формирование современной городской среды на территории города Кузнецка Пензенской области»</a:t>
                      </a:r>
                      <a:endParaRPr kumimoji="0" lang="ru-RU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114148,7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15919,1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23348,0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9405887"/>
                  </a:ext>
                </a:extLst>
              </a:tr>
              <a:tr h="304829">
                <a:tc gridSpan="4"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направления деятельности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93370"/>
                  </a:ext>
                </a:extLst>
              </a:tr>
              <a:tr h="30482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Собрания представителей города Кузнецка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520,0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179,0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520,0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50022"/>
                  </a:ext>
                </a:extLst>
              </a:tr>
              <a:tr h="30482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контрольно-счетной палаты города Кузнецка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4464,4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4464,4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4464,4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691515"/>
                  </a:ext>
                </a:extLst>
              </a:tr>
              <a:tr h="304829"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деятельности Избирательной комиссии города Кузнецка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0402478"/>
                  </a:ext>
                </a:extLst>
              </a:tr>
              <a:tr h="143809"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5000,0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>
                      <a:lvl1pPr marL="547688" indent="-411163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710859"/>
                  </a:ext>
                </a:extLst>
              </a:tr>
              <a:tr h="143809"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Исполнение судебных актов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6872,7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716768"/>
                  </a:ext>
                </a:extLst>
              </a:tr>
              <a:tr h="143809">
                <a:tc>
                  <a:txBody>
                    <a:bodyPr/>
                    <a:lstStyle/>
                    <a:p>
                      <a:pPr marL="0" marR="0" lvl="0" indent="-411163" algn="just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Реализация муниципальных адресных программ по капитальному ремонту многоквартирных домов, переселению граждан из аварийного жилищного фонда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67624,8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81761,4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95474"/>
                  </a:ext>
                </a:extLst>
              </a:tr>
              <a:tr h="304829">
                <a:tc>
                  <a:txBody>
                    <a:bodyPr/>
                    <a:lstStyle/>
                    <a:p>
                      <a:pPr marL="547688" marR="0" lvl="0" indent="-411163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непрограммные расходы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7936,3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47688" marR="0" lvl="0" indent="-411163" algn="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T="45724" marB="45724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2238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758719633"/>
              </p:ext>
            </p:extLst>
          </p:nvPr>
        </p:nvGraphicFramePr>
        <p:xfrm>
          <a:off x="323528" y="1196752"/>
          <a:ext cx="8291264" cy="5039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4035" y="476672"/>
            <a:ext cx="9174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>
                <a:solidFill>
                  <a:srgbClr val="FF0000"/>
                </a:solidFill>
                <a:latin typeface="Sitka Heading" panose="02000505000000020004" pitchFamily="2" charset="0"/>
              </a:rPr>
              <a:t>Распределение средств бюджета города Кузнецка по муниципальным программам</a:t>
            </a:r>
          </a:p>
          <a:p>
            <a:pPr algn="ctr"/>
            <a:r>
              <a:rPr lang="ru-RU" sz="1800" b="1" dirty="0">
                <a:solidFill>
                  <a:srgbClr val="FF0000"/>
                </a:solidFill>
                <a:latin typeface="Sitka Heading" panose="02000505000000020004" pitchFamily="2" charset="0"/>
              </a:rPr>
              <a:t> и непрограммным направлениям деятельности в 2026 году</a:t>
            </a:r>
          </a:p>
        </p:txBody>
      </p:sp>
    </p:spTree>
    <p:extLst>
      <p:ext uri="{BB962C8B-B14F-4D97-AF65-F5344CB8AC3E}">
        <p14:creationId xmlns:p14="http://schemas.microsoft.com/office/powerpoint/2010/main" val="331969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539552" y="1124745"/>
            <a:ext cx="8147248" cy="2016223"/>
          </a:xfrm>
          <a:solidFill>
            <a:srgbClr val="99CCFF"/>
          </a:solidFill>
        </p:spPr>
        <p:txBody>
          <a:bodyPr/>
          <a:lstStyle/>
          <a:p>
            <a:pPr marL="136525" indent="0">
              <a:buNone/>
            </a:pPr>
            <a:r>
              <a:rPr lang="ru-RU" sz="2400" b="1" u="sng" dirty="0">
                <a:solidFill>
                  <a:schemeClr val="bg1"/>
                </a:solidFill>
              </a:rPr>
              <a:t>Цели муниципальной программы:</a:t>
            </a:r>
          </a:p>
          <a:p>
            <a:pPr marL="136525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обеспечение государственных бюджетных учреждений здравоохранения города Кузнецка квалифицированными медицинскими кадрами;</a:t>
            </a:r>
          </a:p>
          <a:p>
            <a:pPr marL="136525" indent="0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увеличение продолжительности жизни и снижение смертности населения города.</a:t>
            </a:r>
          </a:p>
          <a:p>
            <a:pPr marL="136525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69908"/>
            <a:ext cx="82089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20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«Развитие здравоохранения города Кузнецка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967509"/>
              </p:ext>
            </p:extLst>
          </p:nvPr>
        </p:nvGraphicFramePr>
        <p:xfrm>
          <a:off x="360908" y="2708921"/>
          <a:ext cx="8504536" cy="3715164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319423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237023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1082395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082393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391651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391651">
                  <a:extLst>
                    <a:ext uri="{9D8B030D-6E8A-4147-A177-3AD203B41FA5}">
                      <a16:colId xmlns:a16="http://schemas.microsoft.com/office/drawing/2014/main" val="890467722"/>
                    </a:ext>
                  </a:extLst>
                </a:gridCol>
              </a:tblGrid>
              <a:tr h="517356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86970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 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 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 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 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 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11640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Увеличение обеспеченности врачами (</a:t>
                      </a:r>
                      <a:r>
                        <a:rPr kumimoji="0"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на 10 тыс. населения % )</a:t>
                      </a:r>
                      <a:endParaRPr kumimoji="0" lang="ru-RU" sz="12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33,5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33,5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33,5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33,5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33,5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11640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Снижение смертности от всех причин (случаев на 1000 населения)	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14,3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14,3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14,3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14,3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14,3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99269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539552" y="1196752"/>
            <a:ext cx="8147248" cy="2160240"/>
          </a:xfrm>
          <a:solidFill>
            <a:srgbClr val="99CCFF"/>
          </a:solidFill>
        </p:spPr>
        <p:txBody>
          <a:bodyPr>
            <a:normAutofit fontScale="92500" lnSpcReduction="20000"/>
          </a:bodyPr>
          <a:lstStyle/>
          <a:p>
            <a:pPr marL="136525" indent="0">
              <a:buNone/>
            </a:pPr>
            <a:r>
              <a:rPr lang="ru-RU" sz="2400" b="1" u="sng" dirty="0">
                <a:solidFill>
                  <a:schemeClr val="bg1"/>
                </a:solidFill>
              </a:rPr>
              <a:t>Цели муниципальной программы:</a:t>
            </a:r>
          </a:p>
          <a:p>
            <a:pPr marL="136525" indent="0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улучшение и стабилизация демографической ситуации в городе Кузнецке;</a:t>
            </a:r>
          </a:p>
          <a:p>
            <a:pPr marL="136525" indent="0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доступности, повышение эффективности и качества предоставления населению услуг в сфере социальной поддержки и социального обслуживания населения путем совершенствования системы социальной защиты населения;</a:t>
            </a:r>
          </a:p>
          <a:p>
            <a:pPr marL="136525" indent="0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-повышение уровня жизни граждан пожилого возраста и инвалидов;</a:t>
            </a:r>
          </a:p>
          <a:p>
            <a:pPr marL="136525" indent="0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-оказание помощи в решении жилищной проблемы.</a:t>
            </a:r>
          </a:p>
          <a:p>
            <a:pPr marL="136525" indent="0">
              <a:buNone/>
            </a:pP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69908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8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«Социальная поддержка граждан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435547"/>
              </p:ext>
            </p:extLst>
          </p:nvPr>
        </p:nvGraphicFramePr>
        <p:xfrm>
          <a:off x="683568" y="2924945"/>
          <a:ext cx="7704855" cy="3917031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101327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20706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980618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980616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260794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260794">
                  <a:extLst>
                    <a:ext uri="{9D8B030D-6E8A-4147-A177-3AD203B41FA5}">
                      <a16:colId xmlns:a16="http://schemas.microsoft.com/office/drawing/2014/main" val="556081525"/>
                    </a:ext>
                  </a:extLst>
                </a:gridCol>
              </a:tblGrid>
              <a:tr h="411105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71943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2043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513881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Уровень смертности населения (на 1000 чел)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13,5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13,5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13,5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13,5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13,5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525417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Уровень рождаемости (на 1000 чел)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12,4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12,4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12,4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12,4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12,4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1747195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лиц, имеющих заболевания опорно-двигательного аппарата, получивших услугу социального такси, от общего числа обратившихся граждан,%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02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6267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539552" y="1628799"/>
            <a:ext cx="8147248" cy="1584177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pPr marL="136525" indent="0">
              <a:buNone/>
            </a:pPr>
            <a:r>
              <a:rPr lang="ru-RU" sz="2400" b="1" u="sng" dirty="0">
                <a:solidFill>
                  <a:schemeClr val="bg1"/>
                </a:solidFill>
              </a:rPr>
              <a:t>Цели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снижение уровня преступности в городе Кузнецке;</a:t>
            </a:r>
          </a:p>
          <a:p>
            <a:pPr marL="136525" indent="0" algn="just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сокращение количества лиц, погибших в результате дорожно-транспортных происшествий;</a:t>
            </a:r>
          </a:p>
          <a:p>
            <a:pPr marL="136525" indent="0" algn="just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-снижение масштабов незаконного распространения и немедицинского потребления наркотиков в городе Кузнецке;</a:t>
            </a:r>
          </a:p>
          <a:p>
            <a:pPr marL="136525" indent="0" algn="just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-обеспечение защиты прав и законных интересов граждан, общества и государства от коррупции.</a:t>
            </a:r>
          </a:p>
          <a:p>
            <a:pPr marL="136525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69908"/>
            <a:ext cx="8208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8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«Обеспечение общественного порядка и противодействие преступности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316700"/>
              </p:ext>
            </p:extLst>
          </p:nvPr>
        </p:nvGraphicFramePr>
        <p:xfrm>
          <a:off x="755576" y="3140968"/>
          <a:ext cx="7704857" cy="457200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101327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20706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980618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980616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260795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260795">
                  <a:extLst>
                    <a:ext uri="{9D8B030D-6E8A-4147-A177-3AD203B41FA5}">
                      <a16:colId xmlns:a16="http://schemas.microsoft.com/office/drawing/2014/main" val="603426980"/>
                    </a:ext>
                  </a:extLst>
                </a:gridCol>
              </a:tblGrid>
              <a:tr h="338125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59171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109890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Снижение количества совершенных преступлений на 100 тыс. населения по отношению к уровню преступности 2013 года,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760781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Снижение количества лиц, погибших в результате ДТП, на 100 тыс. населения, ед.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8,9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8,8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8,6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8,5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109890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Увеличение количества наркозависимых, участвующих в лечебных и реабилитационных программах, к уровню 2013 года,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109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109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110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110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110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802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37648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539552" y="1196752"/>
            <a:ext cx="8147248" cy="1362165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136525" indent="0">
              <a:buNone/>
            </a:pPr>
            <a:r>
              <a:rPr lang="ru-RU" sz="2400" b="1" u="sng" dirty="0"/>
              <a:t>Цели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повышение защищенности населения и территорий города Кузнецка от чрезвычайных ситуаций, пожаров;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смягчение последствий аварий, катастроф и стихийных бедствий.</a:t>
            </a: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«Защита населения и территорий от чрезвычайных ситуаций, обеспечение пожарной безопасности в городе Кузнецке»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1336909"/>
              </p:ext>
            </p:extLst>
          </p:nvPr>
        </p:nvGraphicFramePr>
        <p:xfrm>
          <a:off x="504666" y="2558917"/>
          <a:ext cx="8099781" cy="3913025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209033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78150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1030881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030879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325419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325419">
                  <a:extLst>
                    <a:ext uri="{9D8B030D-6E8A-4147-A177-3AD203B41FA5}">
                      <a16:colId xmlns:a16="http://schemas.microsoft.com/office/drawing/2014/main" val="718260506"/>
                    </a:ext>
                  </a:extLst>
                </a:gridCol>
              </a:tblGrid>
              <a:tr h="595081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3409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1338932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Снижение общего количества зарегистрированных пожаров на территории города Кузнецка,%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1338932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Снижение доли аварий, катастроф и стихийных бедствий на территории города Кузнецка,%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59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58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5429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3570" y="980728"/>
            <a:ext cx="7704854" cy="2016224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136525" indent="0">
              <a:buNone/>
            </a:pPr>
            <a:endParaRPr lang="ru-RU" sz="2400" b="1" u="sng" dirty="0"/>
          </a:p>
          <a:p>
            <a:pPr marL="136525" indent="0">
              <a:buNone/>
            </a:pPr>
            <a:r>
              <a:rPr lang="ru-RU" sz="2400" b="1" u="sng" dirty="0"/>
              <a:t>Цели муниципальной программы:</a:t>
            </a:r>
          </a:p>
          <a:p>
            <a:pPr marL="136525" indent="0" algn="just"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создание условий для реализации стратегической роли культуры как духовно-нравственного основания развития личности и города Кузнецка, единства гражданского общества;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архивного дела в городе Кузнецке.</a:t>
            </a:r>
            <a:r>
              <a:rPr lang="ru-RU" sz="1400" b="1" dirty="0"/>
              <a:t> </a:t>
            </a:r>
          </a:p>
          <a:p>
            <a:pPr algn="just">
              <a:spcBef>
                <a:spcPts val="0"/>
              </a:spcBef>
              <a:buFontTx/>
              <a:buChar char="-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туристской деятельности для приобщения жителей города Кузнецка к культурному наследию города Кузнецка</a:t>
            </a:r>
          </a:p>
          <a:p>
            <a:pPr algn="just">
              <a:buFontTx/>
              <a:buChar char="-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«Развитие культуры  и туризма в городе Кузнецка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620121"/>
              </p:ext>
            </p:extLst>
          </p:nvPr>
        </p:nvGraphicFramePr>
        <p:xfrm>
          <a:off x="683570" y="2348880"/>
          <a:ext cx="7920879" cy="478515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160242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008109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928626112"/>
                    </a:ext>
                  </a:extLst>
                </a:gridCol>
              </a:tblGrid>
              <a:tr h="404516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70790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966427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Увеличение численности участников культурно-досуговых мероприятий (по сравнению с предыдущим годом),%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1317855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документов архива, находящихся в условиях, обеспечивающих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</a:rPr>
                        <a:t> их постоянное (вечное) хранение, в общем количестве архивных документов, %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111241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исполненных в законодательно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</a:rPr>
                        <a:t> установленные сроки запросов социально-правового характера,%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64715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124744"/>
            <a:ext cx="8003232" cy="2016224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136525" indent="0">
              <a:buNone/>
            </a:pPr>
            <a:r>
              <a:rPr lang="ru-RU" sz="2400" b="1" u="sng" dirty="0">
                <a:solidFill>
                  <a:schemeClr val="bg1"/>
                </a:solidFill>
              </a:rPr>
              <a:t>Основные цели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улучшение внешнего облика города, достижение комфортного проживания граждан на территории муниципального образования;</a:t>
            </a:r>
          </a:p>
          <a:p>
            <a:pPr marL="136525" indent="0" algn="just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сохранение и улучшение качества дорог общего пользования города Кузнецка;</a:t>
            </a:r>
          </a:p>
          <a:p>
            <a:pPr marL="136525" indent="0" algn="just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качества оказания ритуальных услуг на территории города Кузнецка.</a:t>
            </a:r>
          </a:p>
          <a:p>
            <a:pPr marL="136525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«Благоустройство территории, охрана, воспроизводство и использование природных ресурсов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785663"/>
              </p:ext>
            </p:extLst>
          </p:nvPr>
        </p:nvGraphicFramePr>
        <p:xfrm>
          <a:off x="395539" y="2780927"/>
          <a:ext cx="8286088" cy="424106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259845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205249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1054593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054591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355905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355905">
                  <a:extLst>
                    <a:ext uri="{9D8B030D-6E8A-4147-A177-3AD203B41FA5}">
                      <a16:colId xmlns:a16="http://schemas.microsoft.com/office/drawing/2014/main" val="1271422101"/>
                    </a:ext>
                  </a:extLst>
                </a:gridCol>
              </a:tblGrid>
              <a:tr h="576763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175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12940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Увеличение доли населения, довольного благоустройством территории города Кузнецка, %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638171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Увеличение доли дорог, отвечающих техническим требованиям,%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829663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Уменьшение количества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</a:rPr>
                        <a:t> обращений населения по вопросу оказания ритуальных услуг,%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765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000907"/>
            <a:ext cx="8003232" cy="2356086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marL="136525" indent="0">
              <a:buNone/>
            </a:pPr>
            <a:r>
              <a:rPr lang="ru-RU" sz="2400" b="1" u="sng" dirty="0"/>
              <a:t>Основные цели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создание целостной модели массового спорта;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активное вовлечение всех возрастных групп и слоев населения города Кузнецка в занятия доступными видами спорта;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конкурентоспособности спортсменов города Кузнецка на областной, всероссийской и международной спортивных аренах.</a:t>
            </a: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«Развитие физической культуры и спорта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310491"/>
              </p:ext>
            </p:extLst>
          </p:nvPr>
        </p:nvGraphicFramePr>
        <p:xfrm>
          <a:off x="539550" y="2780929"/>
          <a:ext cx="8142075" cy="5039105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237343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80947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1033329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033326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283809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373321">
                  <a:extLst>
                    <a:ext uri="{9D8B030D-6E8A-4147-A177-3AD203B41FA5}">
                      <a16:colId xmlns:a16="http://schemas.microsoft.com/office/drawing/2014/main" val="3497458648"/>
                    </a:ext>
                  </a:extLst>
                </a:gridCol>
              </a:tblGrid>
              <a:tr h="606633">
                <a:tc rowSpan="2">
                  <a:txBody>
                    <a:bodyPr/>
                    <a:lstStyle/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4640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i="0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1569834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Доля граждан города Кузнецка, систематически занимающихся физической культурой и спортом, в общей численности населения,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56,7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58,9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60,0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60,1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60,2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1015775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Количество спортивно-массовых мероприятий, проводимых на территории города Кузнецка, шт.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218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220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221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223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224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1200461"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Количество выполненных спортивно – массовых разрядов</a:t>
                      </a:r>
                      <a:r>
                        <a:rPr lang="ru-RU" sz="1200" b="1" i="0" baseline="0" dirty="0">
                          <a:solidFill>
                            <a:schemeClr val="bg1"/>
                          </a:solidFill>
                        </a:rPr>
                        <a:t> кузнецкими спортсменами на соревнованиях различного уровня, </a:t>
                      </a:r>
                      <a:r>
                        <a:rPr lang="ru-RU" sz="1200" b="1" i="0" baseline="0" dirty="0" err="1">
                          <a:solidFill>
                            <a:schemeClr val="bg1"/>
                          </a:solidFill>
                        </a:rPr>
                        <a:t>ед</a:t>
                      </a:r>
                      <a:endParaRPr lang="ru-RU" sz="1200" b="1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1950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2000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2050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2100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i="0" dirty="0">
                          <a:solidFill>
                            <a:schemeClr val="bg1"/>
                          </a:solidFill>
                        </a:rPr>
                        <a:t>2150</a:t>
                      </a:r>
                    </a:p>
                    <a:p>
                      <a:endParaRPr lang="ru-RU" sz="1200" b="1" i="0" dirty="0">
                        <a:solidFill>
                          <a:schemeClr val="bg1"/>
                        </a:solidFill>
                      </a:endParaRPr>
                    </a:p>
                    <a:p>
                      <a:endParaRPr lang="ru-RU" sz="1200" b="1" i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3104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124743"/>
            <a:ext cx="8003232" cy="2520281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136525" indent="0">
              <a:buNone/>
            </a:pPr>
            <a:r>
              <a:rPr lang="ru-RU" sz="2400" b="1" u="sng" dirty="0">
                <a:solidFill>
                  <a:schemeClr val="bg1"/>
                </a:solidFill>
              </a:rPr>
              <a:t>Основные цели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инвестиционной привлекательности города Кузнецка;</a:t>
            </a:r>
          </a:p>
          <a:p>
            <a:pPr marL="136525" indent="0" algn="just">
              <a:buNone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и поддержка субъектов малого и среднего предпринимательства на территории города Кузнецка;</a:t>
            </a:r>
          </a:p>
          <a:p>
            <a:pPr marL="422275" algn="just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субъектов малого и среднего предпринимательства в сфере торговли, снижение административных барьеров при осуществлении торговой деятельности хозяйствующими субъектами;</a:t>
            </a:r>
          </a:p>
          <a:p>
            <a:pPr marL="422275" algn="just">
              <a:buFontTx/>
              <a:buChar char="-"/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содействие занятости населения города.</a:t>
            </a:r>
          </a:p>
          <a:p>
            <a:pPr marL="136525" indent="0">
              <a:buNone/>
            </a:pP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«Развитие инвестиционного потенциала и предпринимательства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190536"/>
              </p:ext>
            </p:extLst>
          </p:nvPr>
        </p:nvGraphicFramePr>
        <p:xfrm>
          <a:off x="544386" y="3356992"/>
          <a:ext cx="7280498" cy="4723492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000592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055982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923984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923982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187979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187979">
                  <a:extLst>
                    <a:ext uri="{9D8B030D-6E8A-4147-A177-3AD203B41FA5}">
                      <a16:colId xmlns:a16="http://schemas.microsoft.com/office/drawing/2014/main" val="3179364649"/>
                    </a:ext>
                  </a:extLst>
                </a:gridCol>
              </a:tblGrid>
              <a:tr h="600700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007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81482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Прирост инвестиций в основной капитал (за исключением бюджетных средств),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64777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Прирост объема отгруженных товаров собственного производства, выполненных работ и услуг,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1,7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1,7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1,7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1,7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1,8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465048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Прирост количества созданных рабочих мест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Прирост количества созданных малых предприятий,%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893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480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000907"/>
            <a:ext cx="8003232" cy="2284078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marL="136525" indent="0">
              <a:buNone/>
            </a:pPr>
            <a:r>
              <a:rPr lang="ru-RU" sz="2400" b="1" u="sng" dirty="0"/>
              <a:t>Основные цели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переход к новой модели управления муниципальным имуществом, основанной на принципах соответствия состава муниципального имущества функциям муниципального образования;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управления  земельными ресурсами на территории города Кузнецка.</a:t>
            </a: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«Обеспечение муниципального управления собственностью города Кузнецка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479125"/>
              </p:ext>
            </p:extLst>
          </p:nvPr>
        </p:nvGraphicFramePr>
        <p:xfrm>
          <a:off x="539550" y="2845365"/>
          <a:ext cx="8142075" cy="6234212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237343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80947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1033329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033326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328565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328565">
                  <a:extLst>
                    <a:ext uri="{9D8B030D-6E8A-4147-A177-3AD203B41FA5}">
                      <a16:colId xmlns:a16="http://schemas.microsoft.com/office/drawing/2014/main" val="2040191872"/>
                    </a:ext>
                  </a:extLst>
                </a:gridCol>
              </a:tblGrid>
              <a:tr h="564932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0917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820501">
                <a:tc>
                  <a:txBody>
                    <a:bodyPr/>
                    <a:lstStyle/>
                    <a:p>
                      <a:r>
                        <a:rPr lang="ru-RU" sz="1200" b="1">
                          <a:solidFill>
                            <a:schemeClr val="bg1"/>
                          </a:solidFill>
                        </a:rPr>
                        <a:t>Процент выполнения плана приватизации муниципального имущества города Кузнецка, %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1507683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Процент выполнения плана по неналоговым доходам бюджета города Кузнецка от использования имущества, находящегося в муниципальной собственности города Кузнецка,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1977891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площадей земельных участков, вовлеченных в хозяйственный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</a:rPr>
                        <a:t> оборот, в общей площади свободных земель города Кузнецка (за исключением земельных участков, изъятых из оборота и ограниченных в обороте),%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46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46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46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46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46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79258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000907"/>
            <a:ext cx="8003232" cy="2788134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marL="136525" indent="0">
              <a:buNone/>
            </a:pPr>
            <a:r>
              <a:rPr lang="ru-RU" sz="2400" b="1" u="sng" dirty="0"/>
              <a:t>Основные цели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получение муниципальными служащими и гражданами преимуществ от применения информационных и телекоммуникационных технологий за счет обеспечения доступа к информационным ресурсам;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доступности и качества предоставления государственных и муниципальных услуг для населения города Кузнецка;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прав граждан на получение информации о деятельности органов местного самоуправления города Кузнецка.</a:t>
            </a: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«Формирование информационного общества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304808"/>
              </p:ext>
            </p:extLst>
          </p:nvPr>
        </p:nvGraphicFramePr>
        <p:xfrm>
          <a:off x="504612" y="3284984"/>
          <a:ext cx="7280498" cy="444118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000592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055982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923984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923982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187979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187979">
                  <a:extLst>
                    <a:ext uri="{9D8B030D-6E8A-4147-A177-3AD203B41FA5}">
                      <a16:colId xmlns:a16="http://schemas.microsoft.com/office/drawing/2014/main" val="1038166784"/>
                    </a:ext>
                  </a:extLst>
                </a:gridCol>
              </a:tblGrid>
              <a:tr h="600700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007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81482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Увеличение доли заявителей, удовлетворенных качеством услуг, предоставленных на базе МБУ МФЦ,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99,8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99,8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99,9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99,9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99,9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64777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Прирост уровня информационной открытости органов власти города Кузнецка,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3,4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465048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Увеличение доли документов находящихся в электронном виде в СЭДД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100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557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83568" y="1000907"/>
            <a:ext cx="7998058" cy="2500102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marL="136525" indent="0">
              <a:buNone/>
            </a:pPr>
            <a:r>
              <a:rPr lang="ru-RU" sz="2400" b="1" u="sng" dirty="0"/>
              <a:t>Основные цели муниципальной программы:</a:t>
            </a:r>
          </a:p>
          <a:p>
            <a:pPr marL="136525"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доступности жилья и качества жилищного обеспечения населения;</a:t>
            </a:r>
          </a:p>
          <a:p>
            <a:pPr marL="136525"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качества и надежности предоставления жилищно–коммунальных услуг населению;</a:t>
            </a:r>
          </a:p>
          <a:p>
            <a:pPr marL="136525"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переход города Кузнецка на энергосберегающий путь развития, создания условий для повышения энергетической эффективности экономики города и бюджетной сферы.</a:t>
            </a: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«Энергосбережение и повышение энергетической эффективности, обеспечение жильем и коммунальными услугами граждан города Кузнецка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06042"/>
              </p:ext>
            </p:extLst>
          </p:nvPr>
        </p:nvGraphicFramePr>
        <p:xfrm>
          <a:off x="683567" y="2780927"/>
          <a:ext cx="7998056" cy="4696068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197768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60058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1015051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015049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305065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305065">
                  <a:extLst>
                    <a:ext uri="{9D8B030D-6E8A-4147-A177-3AD203B41FA5}">
                      <a16:colId xmlns:a16="http://schemas.microsoft.com/office/drawing/2014/main" val="108429813"/>
                    </a:ext>
                  </a:extLst>
                </a:gridCol>
              </a:tblGrid>
              <a:tr h="489828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2014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1328882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площади жилищного фонда, обеспеченного всеми видами благоустройства, в общей площади жилищного фонда города Кузнецка,%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79,2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79,2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79,2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79,2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79,2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974513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Темп прироста объемов ввода жилья в эксплуатацию на территории города Кузнецка.%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8,82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8,82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8,82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8,82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8,82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974513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Темп прироста обеспеченности населения жильем на одного человека в городе Кузнецке,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4,72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4,72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4,72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4,72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4,72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4073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000907"/>
            <a:ext cx="8003232" cy="2356086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136525" indent="0">
              <a:buNone/>
            </a:pPr>
            <a:r>
              <a:rPr lang="ru-RU" sz="2400" b="1" u="sng" dirty="0"/>
              <a:t>Основные цели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уровня и качества жизни населения города Кузнецка на основе повышения уровня развития социальной инфраструктуры и инженерного обустройства города;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приведение состояния зданий, в которых располагаются бюджетные учреждения, к нормативным требованиям;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-повышение уровня благоустройства дворовых территорий многоквартирных жилых домов в городе Кузнецке.</a:t>
            </a: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«Развитие социальной и инженерной инфраструктуры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8396339"/>
              </p:ext>
            </p:extLst>
          </p:nvPr>
        </p:nvGraphicFramePr>
        <p:xfrm>
          <a:off x="899593" y="3137051"/>
          <a:ext cx="7782034" cy="3032777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138408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28726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987635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505870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751579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269816">
                  <a:extLst>
                    <a:ext uri="{9D8B030D-6E8A-4147-A177-3AD203B41FA5}">
                      <a16:colId xmlns:a16="http://schemas.microsoft.com/office/drawing/2014/main" val="2840935763"/>
                    </a:ext>
                  </a:extLst>
                </a:gridCol>
              </a:tblGrid>
              <a:tr h="563897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0686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780252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муниципальных учреждений города Кузнецка, прошедших капитальный ремонт,%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65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75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944216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ввода в эксплуатацию новых зданий для бюджетных учреждений города Кузнецка,%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8,1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88261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000906"/>
            <a:ext cx="8003232" cy="1435973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marL="136525" indent="0">
              <a:buNone/>
            </a:pPr>
            <a:r>
              <a:rPr lang="ru-RU" sz="2400" b="1" u="sng" dirty="0"/>
              <a:t>Цель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доступности качественного образования, соответствующего перспективам инновационного развития экономики, меняющимся запросам общества и каждого гражданина города Кузнецка.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«Развитие образования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949543"/>
              </p:ext>
            </p:extLst>
          </p:nvPr>
        </p:nvGraphicFramePr>
        <p:xfrm>
          <a:off x="539551" y="2436879"/>
          <a:ext cx="7280498" cy="773302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000592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055982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923984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923982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187979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187979">
                  <a:extLst>
                    <a:ext uri="{9D8B030D-6E8A-4147-A177-3AD203B41FA5}">
                      <a16:colId xmlns:a16="http://schemas.microsoft.com/office/drawing/2014/main" val="1093140062"/>
                    </a:ext>
                  </a:extLst>
                </a:gridCol>
              </a:tblGrid>
              <a:tr h="600700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007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81482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Обеспеченность детей дошкольного возраста местами в дошкольных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</a:rPr>
                        <a:t> образовательных организациях (количество мест на 1000 детей)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64777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Удельный вес несовершеннолетних в возрасте 6-17 лет (включительно), охваченных разными формами организованного отдыха, оздоровления, (к общему числу детей в возрасте от 6 до 17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</a:rPr>
                        <a:t> лет включительно),%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  <a:p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465048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обучающихся в муниципальных общеобразовательных организациях, которым предоставлена возможность обучаться в соответствии с основными современными требованиями, в общей численности обучающихся,%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478081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000907"/>
            <a:ext cx="8003232" cy="149199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136525" indent="0">
              <a:buNone/>
            </a:pPr>
            <a:r>
              <a:rPr lang="ru-RU" sz="2400" b="1" u="sng" dirty="0"/>
              <a:t>Цель муниципальной программы:</a:t>
            </a:r>
          </a:p>
          <a:p>
            <a:pPr marL="136525" indent="0" algn="just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условий для развития и реализации потенциала молодежи города Кузнецка, молодежного предпринимательства, укрепление института молодой семьи, популяризация и пропаганда духовно-нравственных ценностей в молодежной среде.</a:t>
            </a:r>
          </a:p>
          <a:p>
            <a:pPr marL="136525" indent="0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«Развитие молодежной политики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229"/>
              </p:ext>
            </p:extLst>
          </p:nvPr>
        </p:nvGraphicFramePr>
        <p:xfrm>
          <a:off x="522081" y="2341073"/>
          <a:ext cx="7794335" cy="5813887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141788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30511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989196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989194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271823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271823">
                  <a:extLst>
                    <a:ext uri="{9D8B030D-6E8A-4147-A177-3AD203B41FA5}">
                      <a16:colId xmlns:a16="http://schemas.microsoft.com/office/drawing/2014/main" val="1406621463"/>
                    </a:ext>
                  </a:extLst>
                </a:gridCol>
              </a:tblGrid>
              <a:tr h="510367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1082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1308911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Увеличение доли молодых людей, вовлеченных в деятельность молодежных объединений города Кузнецка, от общей численности молодежи города,%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1308911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Увеличение доли молодых людей, принимающих участие в мероприятиях патриотической направленности, от общей численности молодежи города,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1165337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Увеличение доли молодых людей, вовлеченных в конкурсные мероприятия,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</a:rPr>
                        <a:t> от общей численности молодежи города,%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3,5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4,5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7205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000907"/>
            <a:ext cx="8003232" cy="2500102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136525" indent="0">
              <a:buNone/>
            </a:pPr>
            <a:r>
              <a:rPr lang="ru-RU" sz="2400" b="1" u="sng" dirty="0"/>
              <a:t>Основные цели муниципальной программы:</a:t>
            </a:r>
          </a:p>
          <a:p>
            <a:pPr marL="136525"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уровня организации деятельности органов местного самоуправления города Кузнецка, развитие и повышение эффективности муниципальной службы, формирование высококвалифицированного кадрового состава муниципальной службы;</a:t>
            </a:r>
          </a:p>
          <a:p>
            <a:pPr marL="136525"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условий для развития гражданского общества и стимулирования участия населения в осуществлении местного самоуправления города Кузнецка;</a:t>
            </a:r>
          </a:p>
          <a:p>
            <a:pPr marL="136525"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-удовлетворенность населения деятельностью органов местного самоуправления города Кузнецка;</a:t>
            </a:r>
          </a:p>
          <a:p>
            <a:pPr marL="136525"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-создание условий для повышения эффективности деятельности органов местного самоуправления по решению вопросов местного значения.</a:t>
            </a: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«Развитие местного самоуправления и гражданского общества в городе Кузнецке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311453"/>
              </p:ext>
            </p:extLst>
          </p:nvPr>
        </p:nvGraphicFramePr>
        <p:xfrm>
          <a:off x="678394" y="3356992"/>
          <a:ext cx="7854045" cy="480694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158196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39171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996774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996772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281566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281566">
                  <a:extLst>
                    <a:ext uri="{9D8B030D-6E8A-4147-A177-3AD203B41FA5}">
                      <a16:colId xmlns:a16="http://schemas.microsoft.com/office/drawing/2014/main" val="414348699"/>
                    </a:ext>
                  </a:extLst>
                </a:gridCol>
              </a:tblGrid>
              <a:tr h="600700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007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81482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Увеличение количества муниципальных служащих, прошедших повышение квалификации, профессиональную переподготовку,%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64777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Снижение количества актов прокурорского реагирования на муниципальные правовые акты,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0,4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465048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Удовлетворенность населения деятельностью органов местного самоуправления города Кузнецка,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81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00548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000907"/>
            <a:ext cx="8003232" cy="1563998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marL="136525" indent="0">
              <a:buNone/>
            </a:pPr>
            <a:r>
              <a:rPr lang="ru-RU" sz="2400" b="1" u="sng" dirty="0"/>
              <a:t>Цель муниципальной программы:</a:t>
            </a:r>
          </a:p>
          <a:p>
            <a:pPr marL="136525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единой финансовой, бюджетной и налоговой политики в городе Кузнецке.</a:t>
            </a:r>
          </a:p>
          <a:p>
            <a:pPr marL="136525" indent="0">
              <a:buNone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«Управление муниципальными финансами и муниципальным долгом города Кузнецка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19718"/>
              </p:ext>
            </p:extLst>
          </p:nvPr>
        </p:nvGraphicFramePr>
        <p:xfrm>
          <a:off x="558736" y="2204864"/>
          <a:ext cx="8122890" cy="736726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232071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78165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1030894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030892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325434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325434">
                  <a:extLst>
                    <a:ext uri="{9D8B030D-6E8A-4147-A177-3AD203B41FA5}">
                      <a16:colId xmlns:a16="http://schemas.microsoft.com/office/drawing/2014/main" val="3881450923"/>
                    </a:ext>
                  </a:extLst>
                </a:gridCol>
              </a:tblGrid>
              <a:tr h="600700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2343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814824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налоговых и неналоговых доходов местного бюджета (за исключением поступлений налоговых доходов по дополнительным нормативам отчислений)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</a:rPr>
                        <a:t> в общем объеме собственных доходов бюджета муниципального образования (без учета субвенции), %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43,5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42,7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41,7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40,8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40,0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647779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Доля просроченной кредиторской задолженности по оплате труда (включая начисления по оплате труда) муниципальных учреждений в общем объеме расходов муниципального образования на оплату труда (включая начисления на оплату труда), %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  <a:tr h="465048"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Исполнение бюджета города Кузнецка по расходам с учетом</a:t>
                      </a:r>
                      <a:r>
                        <a:rPr lang="ru-RU" sz="1200" b="1" baseline="0" dirty="0">
                          <a:solidFill>
                            <a:schemeClr val="bg1"/>
                          </a:solidFill>
                        </a:rPr>
                        <a:t> предоставленных платежных документов,%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91,0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22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64802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678394" y="1000907"/>
            <a:ext cx="8003232" cy="1924038"/>
          </a:xfrm>
          <a:solidFill>
            <a:schemeClr val="bg2">
              <a:lumMod val="40000"/>
              <a:lumOff val="60000"/>
            </a:schemeClr>
          </a:solidFill>
        </p:spPr>
        <p:txBody>
          <a:bodyPr/>
          <a:lstStyle/>
          <a:p>
            <a:pPr marL="136525" indent="0">
              <a:buNone/>
            </a:pPr>
            <a:r>
              <a:rPr lang="ru-RU" sz="2400" b="1" u="sng" dirty="0">
                <a:solidFill>
                  <a:schemeClr val="bg1"/>
                </a:solidFill>
              </a:rPr>
              <a:t>Цель муниципальной программы:</a:t>
            </a:r>
          </a:p>
          <a:p>
            <a:pPr marL="136525" indent="0" algn="just">
              <a:buNone/>
            </a:pP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уровня благоустройства общественных территорий, а также дворовых территорий многоквартирных домов города Кузнецка</a:t>
            </a:r>
            <a:endParaRPr lang="ru-RU" b="1" dirty="0">
              <a:solidFill>
                <a:schemeClr val="bg1"/>
              </a:solidFill>
            </a:endParaRPr>
          </a:p>
          <a:p>
            <a:pPr marL="136525" indent="0" algn="just">
              <a:buNone/>
            </a:pPr>
            <a:endParaRPr lang="ru-RU" sz="1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6525" indent="0">
              <a:buNone/>
            </a:pP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1" y="169909"/>
            <a:ext cx="82809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Муниципальная программа города Кузнецка</a:t>
            </a:r>
          </a:p>
          <a:p>
            <a:pPr algn="ctr"/>
            <a:r>
              <a:rPr lang="ru-RU" sz="16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Sitka Heading" panose="02000505000000020004" pitchFamily="2" charset="0"/>
              </a:rPr>
              <a:t> «Формирование комфортной городской среды на территории города Кузнецка Пензенской области»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8001000"/>
              </p:ext>
            </p:extLst>
          </p:nvPr>
        </p:nvGraphicFramePr>
        <p:xfrm>
          <a:off x="558736" y="2204864"/>
          <a:ext cx="8045712" cy="3856464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210863">
                  <a:extLst>
                    <a:ext uri="{9D8B030D-6E8A-4147-A177-3AD203B41FA5}">
                      <a16:colId xmlns:a16="http://schemas.microsoft.com/office/drawing/2014/main" val="1852975853"/>
                    </a:ext>
                  </a:extLst>
                </a:gridCol>
                <a:gridCol w="1166971">
                  <a:extLst>
                    <a:ext uri="{9D8B030D-6E8A-4147-A177-3AD203B41FA5}">
                      <a16:colId xmlns:a16="http://schemas.microsoft.com/office/drawing/2014/main" val="2039599198"/>
                    </a:ext>
                  </a:extLst>
                </a:gridCol>
                <a:gridCol w="1021099">
                  <a:extLst>
                    <a:ext uri="{9D8B030D-6E8A-4147-A177-3AD203B41FA5}">
                      <a16:colId xmlns:a16="http://schemas.microsoft.com/office/drawing/2014/main" val="552826564"/>
                    </a:ext>
                  </a:extLst>
                </a:gridCol>
                <a:gridCol w="1021097">
                  <a:extLst>
                    <a:ext uri="{9D8B030D-6E8A-4147-A177-3AD203B41FA5}">
                      <a16:colId xmlns:a16="http://schemas.microsoft.com/office/drawing/2014/main" val="1120773137"/>
                    </a:ext>
                  </a:extLst>
                </a:gridCol>
                <a:gridCol w="1312841">
                  <a:extLst>
                    <a:ext uri="{9D8B030D-6E8A-4147-A177-3AD203B41FA5}">
                      <a16:colId xmlns:a16="http://schemas.microsoft.com/office/drawing/2014/main" val="1515221226"/>
                    </a:ext>
                  </a:extLst>
                </a:gridCol>
                <a:gridCol w="1312841">
                  <a:extLst>
                    <a:ext uri="{9D8B030D-6E8A-4147-A177-3AD203B41FA5}">
                      <a16:colId xmlns:a16="http://schemas.microsoft.com/office/drawing/2014/main" val="3881450923"/>
                    </a:ext>
                  </a:extLst>
                </a:gridCol>
              </a:tblGrid>
              <a:tr h="600700">
                <a:tc rowSpan="2"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Индикаторы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(основные)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План на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1866923"/>
                  </a:ext>
                </a:extLst>
              </a:tr>
              <a:tr h="69544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2024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2027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2028</a:t>
                      </a:r>
                    </a:p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 год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728757"/>
                  </a:ext>
                </a:extLst>
              </a:tr>
              <a:tr h="814824">
                <a:tc>
                  <a:txBody>
                    <a:bodyPr/>
                    <a:lstStyle/>
                    <a:p>
                      <a:r>
                        <a:rPr kumimoji="0"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Увеличение доли благоустроенных дворовых территорий МКД в городе,</a:t>
                      </a:r>
                      <a:r>
                        <a:rPr kumimoji="0" lang="ru-RU" sz="1200" b="1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% (к предыдущему отчетному периоду)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u="none" strike="noStrike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</a:rPr>
                        <a:t>14,2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5593917"/>
                  </a:ext>
                </a:extLst>
              </a:tr>
              <a:tr h="647779">
                <a:tc>
                  <a:txBody>
                    <a:bodyPr/>
                    <a:lstStyle/>
                    <a:p>
                      <a:r>
                        <a:rPr kumimoji="0" lang="ru-RU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Увеличение доли благоустроенных общественных территорий города Кузнецка Пензенской, % (к предыдущему отчетному периоду) </a:t>
                      </a:r>
                      <a:endParaRPr lang="ru-RU" sz="12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22,5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22,5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22,5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22,5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bg1"/>
                          </a:solidFill>
                        </a:rPr>
                        <a:t>22,5</a:t>
                      </a:r>
                    </a:p>
                  </a:txBody>
                  <a:tcPr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5404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7950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15591" y="138901"/>
            <a:ext cx="8712968" cy="648072"/>
          </a:xfrm>
          <a:prstGeom prst="roundRect">
            <a:avLst/>
          </a:prstGeom>
          <a:solidFill>
            <a:schemeClr val="tx2">
              <a:lumMod val="40000"/>
              <a:lumOff val="60000"/>
              <a:alpha val="73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Расходы бюджета на образование</a:t>
            </a:r>
          </a:p>
        </p:txBody>
      </p:sp>
      <p:pic>
        <p:nvPicPr>
          <p:cNvPr id="17413" name="Рисунок 2" descr="воспитатель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96975"/>
            <a:ext cx="20891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Рисунок 4" descr="школа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924175"/>
            <a:ext cx="20891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Рисунок 3" descr=" дополнит образ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868863"/>
            <a:ext cx="201612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519" name="Group 18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048409262"/>
              </p:ext>
            </p:extLst>
          </p:nvPr>
        </p:nvGraphicFramePr>
        <p:xfrm>
          <a:off x="2339975" y="1196975"/>
          <a:ext cx="6624513" cy="5443885"/>
        </p:xfrm>
        <a:graphic>
          <a:graphicData uri="http://schemas.openxmlformats.org/drawingml/2006/table">
            <a:tbl>
              <a:tblPr/>
              <a:tblGrid>
                <a:gridCol w="3555829">
                  <a:extLst>
                    <a:ext uri="{9D8B030D-6E8A-4147-A177-3AD203B41FA5}">
                      <a16:colId xmlns:a16="http://schemas.microsoft.com/office/drawing/2014/main" val="708851024"/>
                    </a:ext>
                  </a:extLst>
                </a:gridCol>
                <a:gridCol w="1116789">
                  <a:extLst>
                    <a:ext uri="{9D8B030D-6E8A-4147-A177-3AD203B41FA5}">
                      <a16:colId xmlns:a16="http://schemas.microsoft.com/office/drawing/2014/main" val="501031015"/>
                    </a:ext>
                  </a:extLst>
                </a:gridCol>
                <a:gridCol w="975948">
                  <a:extLst>
                    <a:ext uri="{9D8B030D-6E8A-4147-A177-3AD203B41FA5}">
                      <a16:colId xmlns:a16="http://schemas.microsoft.com/office/drawing/2014/main" val="1094767159"/>
                    </a:ext>
                  </a:extLst>
                </a:gridCol>
                <a:gridCol w="975947">
                  <a:extLst>
                    <a:ext uri="{9D8B030D-6E8A-4147-A177-3AD203B41FA5}">
                      <a16:colId xmlns:a16="http://schemas.microsoft.com/office/drawing/2014/main" val="3994788484"/>
                    </a:ext>
                  </a:extLst>
                </a:gridCol>
              </a:tblGrid>
              <a:tr h="114458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2027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2028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8712241"/>
                  </a:ext>
                </a:extLst>
              </a:tr>
              <a:tr h="68738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667507,0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676932,5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746873,7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6842134"/>
                  </a:ext>
                </a:extLst>
              </a:tr>
              <a:tr h="68738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790085,3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687505,5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668923,0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5740997"/>
                  </a:ext>
                </a:extLst>
              </a:tr>
              <a:tr h="504749"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244925,0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230158,4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237650,5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56304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1528541"/>
                  </a:ext>
                </a:extLst>
              </a:tr>
              <a:tr h="648072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625,0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624978"/>
                  </a:ext>
                </a:extLst>
              </a:tr>
              <a:tr h="360040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C4F4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103041,8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C4F4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92405,2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C4F4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93867,1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C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856069"/>
                  </a:ext>
                </a:extLst>
              </a:tr>
              <a:tr h="76358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расходы на образование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1806184,1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1687001,6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1747314,3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81081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260648"/>
            <a:ext cx="8712968" cy="64807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Расходы бюджета на культуру</a:t>
            </a:r>
          </a:p>
        </p:txBody>
      </p:sp>
      <p:pic>
        <p:nvPicPr>
          <p:cNvPr id="18437" name="Рисунок 2" descr="библиотека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981075"/>
            <a:ext cx="3671887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8" descr="xbuDRIz4X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500438"/>
            <a:ext cx="3671887" cy="266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9" descr="doc3_text_45_2099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981075"/>
            <a:ext cx="46085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468" name="Group 36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004839552"/>
              </p:ext>
            </p:extLst>
          </p:nvPr>
        </p:nvGraphicFramePr>
        <p:xfrm>
          <a:off x="179388" y="3573463"/>
          <a:ext cx="4752975" cy="3130677"/>
        </p:xfrm>
        <a:graphic>
          <a:graphicData uri="http://schemas.openxmlformats.org/drawingml/2006/table">
            <a:tbl>
              <a:tblPr/>
              <a:tblGrid>
                <a:gridCol w="1657350">
                  <a:extLst>
                    <a:ext uri="{9D8B030D-6E8A-4147-A177-3AD203B41FA5}">
                      <a16:colId xmlns:a16="http://schemas.microsoft.com/office/drawing/2014/main" val="1924043211"/>
                    </a:ext>
                  </a:extLst>
                </a:gridCol>
                <a:gridCol w="1006475">
                  <a:extLst>
                    <a:ext uri="{9D8B030D-6E8A-4147-A177-3AD203B41FA5}">
                      <a16:colId xmlns:a16="http://schemas.microsoft.com/office/drawing/2014/main" val="1487167947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3943828895"/>
                    </a:ext>
                  </a:extLst>
                </a:gridCol>
                <a:gridCol w="1081088">
                  <a:extLst>
                    <a:ext uri="{9D8B030D-6E8A-4147-A177-3AD203B41FA5}">
                      <a16:colId xmlns:a16="http://schemas.microsoft.com/office/drawing/2014/main" val="848212022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2027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2028год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114141"/>
                  </a:ext>
                </a:extLst>
              </a:tr>
              <a:tr h="466725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159749,2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143706,0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154700,2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988411"/>
                  </a:ext>
                </a:extLst>
              </a:tr>
              <a:tr h="46513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культуры , кинематографии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13798,4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13250,4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13593,4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010152"/>
                  </a:ext>
                </a:extLst>
              </a:tr>
              <a:tr h="517525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расходы на культуру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173547,6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156956,4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168293,6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276045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Скругленный прямоугольник 1"/>
          <p:cNvGrpSpPr>
            <a:grpSpLocks/>
          </p:cNvGrpSpPr>
          <p:nvPr/>
        </p:nvGrpSpPr>
        <p:grpSpPr bwMode="auto">
          <a:xfrm>
            <a:off x="304800" y="0"/>
            <a:ext cx="8839200" cy="804863"/>
            <a:chOff x="192" y="0"/>
            <a:chExt cx="5568" cy="507"/>
          </a:xfrm>
        </p:grpSpPr>
        <p:pic>
          <p:nvPicPr>
            <p:cNvPr id="19486" name="Скругленный прямоугольник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0"/>
              <a:ext cx="5568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87" name="Text Box 6"/>
            <p:cNvSpPr txBox="1">
              <a:spLocks noChangeArrowheads="1"/>
            </p:cNvSpPr>
            <p:nvPr/>
          </p:nvSpPr>
          <p:spPr bwMode="auto">
            <a:xfrm>
              <a:off x="252" y="38"/>
              <a:ext cx="5449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2400" b="1" dirty="0">
                  <a:solidFill>
                    <a:srgbClr val="FF0000"/>
                  </a:solidFill>
                </a:rPr>
                <a:t>Расходы на физическую культуру и спорт</a:t>
              </a:r>
            </a:p>
          </p:txBody>
        </p:sp>
      </p:grpSp>
      <p:sp>
        <p:nvSpPr>
          <p:cNvPr id="19459" name="AutoShape 8" descr="&amp;Pcy;&amp;iecy;&amp;ncy;&amp;zcy;&amp;acy; &amp;Vcy; &amp;Kcy;&amp;ucy;&amp;zcy;&amp;ncy;&amp;iecy;&amp;tscy;&amp;kcy;&amp;iecy; &amp;scy;&amp;tcy;&amp;acy;&amp;rcy;&amp;tcy;&amp;ocy;&amp;vcy;&amp;acy;&amp;lcy;&amp;ocy; &amp;pcy;&amp;iecy;&amp;rcy;&amp;vcy;&amp;iecy;&amp;ncy;&amp;scy;&amp;tcy;&amp;vcy;&amp;ocy; &amp;Pcy;&amp;iecy;&amp;ncy;&amp;zcy;&amp;iecy;&amp;ncy;&amp;scy;&amp;kcy;&amp;ocy;&amp;jcy; &amp;ocy;&amp;bcy;&amp;lcy;&amp;acy;&amp;scy;&amp;tcy;&amp;icy; &amp;pcy;&amp;ocy; &amp;fcy;&amp;icy;&amp;gcy;&amp;ucy;&amp;rcy;&amp;ncy;&amp;ocy;&amp;mcy;&amp;ucy; &amp;kcy;&amp;acy;&amp;tcy;&amp;acy;&amp;ncy;&amp;icy;&amp;yucy;. &amp;Fcy;&amp;ocy;&amp;tcy;&amp;ocy;&amp;rcy;&amp;iecy;&amp;pcy;&amp;ocy;&amp;rcy;&amp;tcy;&amp;acy;&amp;zhcy; - &amp;Bcy;&amp;iecy;&amp;zcy;&amp;Fcy;&amp;ocy;&amp;rcy;&amp;mcy;&amp;acy;&amp;tcy;&amp;acy;.Ru - &amp;Ncy;&amp;ocy;&amp;vcy;&amp;ocy;&amp;scy;&amp;tcy;&amp;icy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sp>
        <p:nvSpPr>
          <p:cNvPr id="19460" name="AutoShape 10" descr="&amp;Pcy;&amp;iecy;&amp;ncy;&amp;zcy;&amp;acy; &amp;Vcy; &amp;Kcy;&amp;ucy;&amp;zcy;&amp;ncy;&amp;iecy;&amp;tscy;&amp;kcy;&amp;iecy; &amp;scy;&amp;tcy;&amp;acy;&amp;rcy;&amp;tcy;&amp;ocy;&amp;vcy;&amp;acy;&amp;lcy;&amp;ocy; &amp;pcy;&amp;iecy;&amp;rcy;&amp;vcy;&amp;iecy;&amp;ncy;&amp;scy;&amp;tcy;&amp;vcy;&amp;ocy; &amp;Pcy;&amp;iecy;&amp;ncy;&amp;zcy;&amp;iecy;&amp;ncy;&amp;scy;&amp;kcy;&amp;ocy;&amp;jcy; &amp;ocy;&amp;bcy;&amp;lcy;&amp;acy;&amp;scy;&amp;tcy;&amp;icy; &amp;pcy;&amp;ocy; &amp;fcy;&amp;icy;&amp;gcy;&amp;ucy;&amp;rcy;&amp;ncy;&amp;ocy;&amp;mcy;&amp;ucy; &amp;kcy;&amp;acy;&amp;tcy;&amp;acy;&amp;ncy;&amp;icy;&amp;yucy;. &amp;Fcy;&amp;ocy;&amp;tcy;&amp;ocy;&amp;rcy;&amp;iecy;&amp;pcy;&amp;ocy;&amp;rcy;&amp;tcy;&amp;acy;&amp;zhcy; - &amp;Bcy;&amp;iecy;&amp;zcy;&amp;Fcy;&amp;ocy;&amp;rcy;&amp;mcy;&amp;acy;&amp;tcy;&amp;acy;.Ru - &amp;Ncy;&amp;ocy;&amp;vcy;&amp;ocy;&amp;scy;&amp;tcy;&amp;icy;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>
              <a:latin typeface="Times New Roman" panose="02020603050405020304" pitchFamily="18" charset="0"/>
            </a:endParaRPr>
          </a:p>
        </p:txBody>
      </p:sp>
      <p:pic>
        <p:nvPicPr>
          <p:cNvPr id="19461" name="Picture 11" descr="3D2416821D81-8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836613"/>
            <a:ext cx="396081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2" descr="4121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836613"/>
            <a:ext cx="374491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3" descr="borcy28042012_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860800"/>
            <a:ext cx="3817938" cy="288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0466" name="Group 50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897727229"/>
              </p:ext>
            </p:extLst>
          </p:nvPr>
        </p:nvGraphicFramePr>
        <p:xfrm>
          <a:off x="179388" y="3933825"/>
          <a:ext cx="4537075" cy="2926842"/>
        </p:xfrm>
        <a:graphic>
          <a:graphicData uri="http://schemas.openxmlformats.org/drawingml/2006/table">
            <a:tbl>
              <a:tblPr/>
              <a:tblGrid>
                <a:gridCol w="1487487">
                  <a:extLst>
                    <a:ext uri="{9D8B030D-6E8A-4147-A177-3AD203B41FA5}">
                      <a16:colId xmlns:a16="http://schemas.microsoft.com/office/drawing/2014/main" val="2731735936"/>
                    </a:ext>
                  </a:extLst>
                </a:gridCol>
                <a:gridCol w="1012825">
                  <a:extLst>
                    <a:ext uri="{9D8B030D-6E8A-4147-A177-3AD203B41FA5}">
                      <a16:colId xmlns:a16="http://schemas.microsoft.com/office/drawing/2014/main" val="125382377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4279489123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451999744"/>
                    </a:ext>
                  </a:extLst>
                </a:gridCol>
              </a:tblGrid>
              <a:tr h="65563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2027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2028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3639189"/>
                  </a:ext>
                </a:extLst>
              </a:tr>
              <a:tr h="920750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90842,8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86463,9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86753,7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192425"/>
                  </a:ext>
                </a:extLst>
              </a:tr>
              <a:tr h="1231900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расходы на физическую культуру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90842,8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86463,9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86753,7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430446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Скругленный прямоугольник 1"/>
          <p:cNvGrpSpPr>
            <a:grpSpLocks/>
          </p:cNvGrpSpPr>
          <p:nvPr/>
        </p:nvGrpSpPr>
        <p:grpSpPr bwMode="auto">
          <a:xfrm>
            <a:off x="304800" y="0"/>
            <a:ext cx="8839200" cy="804863"/>
            <a:chOff x="192" y="0"/>
            <a:chExt cx="5568" cy="507"/>
          </a:xfrm>
        </p:grpSpPr>
        <p:pic>
          <p:nvPicPr>
            <p:cNvPr id="20528" name="Скругленный прямоугольник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0"/>
              <a:ext cx="5568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29" name="Text Box 6"/>
            <p:cNvSpPr txBox="1">
              <a:spLocks noChangeArrowheads="1"/>
            </p:cNvSpPr>
            <p:nvPr/>
          </p:nvSpPr>
          <p:spPr bwMode="auto">
            <a:xfrm>
              <a:off x="252" y="38"/>
              <a:ext cx="5449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2400" b="1" dirty="0">
                  <a:solidFill>
                    <a:srgbClr val="FF0000"/>
                  </a:solidFill>
                </a:rPr>
                <a:t>Расходы на социальную политику</a:t>
              </a:r>
            </a:p>
          </p:txBody>
        </p:sp>
      </p:grpSp>
      <p:pic>
        <p:nvPicPr>
          <p:cNvPr id="20483" name="Picture 7" descr="28ded4c806b50cf3ff6aba21f84f226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868863"/>
            <a:ext cx="28813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8" descr="6078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765175"/>
            <a:ext cx="28813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10" descr="1untitled(246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08275"/>
            <a:ext cx="2881312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2532" name="Group 68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70283774"/>
              </p:ext>
            </p:extLst>
          </p:nvPr>
        </p:nvGraphicFramePr>
        <p:xfrm>
          <a:off x="3563938" y="765175"/>
          <a:ext cx="5472112" cy="5938332"/>
        </p:xfrm>
        <a:graphic>
          <a:graphicData uri="http://schemas.openxmlformats.org/drawingml/2006/table">
            <a:tbl>
              <a:tblPr/>
              <a:tblGrid>
                <a:gridCol w="2447925">
                  <a:extLst>
                    <a:ext uri="{9D8B030D-6E8A-4147-A177-3AD203B41FA5}">
                      <a16:colId xmlns:a16="http://schemas.microsoft.com/office/drawing/2014/main" val="3134112679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3329812388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3622150775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3729751512"/>
                    </a:ext>
                  </a:extLst>
                </a:gridCol>
              </a:tblGrid>
              <a:tr h="595313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2027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2028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2989378"/>
                  </a:ext>
                </a:extLst>
              </a:tr>
              <a:tr h="82073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3549,4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661,7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688,2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629500"/>
                  </a:ext>
                </a:extLst>
              </a:tr>
              <a:tr h="82073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обслуживание населения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86327,7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100267,1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106303,8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962199"/>
                  </a:ext>
                </a:extLst>
              </a:tr>
              <a:tr h="887413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обеспечение населения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127152,8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201346,8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127681,2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165079"/>
                  </a:ext>
                </a:extLst>
              </a:tr>
              <a:tr h="81438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C4F4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128173,4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C4F4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151792,7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C4F4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154020,2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C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925723"/>
                  </a:ext>
                </a:extLst>
              </a:tr>
              <a:tr h="911225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социальной политики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80495,5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82838,6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86971,7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1299130"/>
                  </a:ext>
                </a:extLst>
              </a:tr>
              <a:tr h="909638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расходов на социальную политику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C155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425698,8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C155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536906,9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C155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475665,1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C1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14397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Скругленный прямоугольник 1"/>
          <p:cNvGrpSpPr>
            <a:grpSpLocks/>
          </p:cNvGrpSpPr>
          <p:nvPr/>
        </p:nvGrpSpPr>
        <p:grpSpPr bwMode="auto">
          <a:xfrm>
            <a:off x="304800" y="0"/>
            <a:ext cx="8839200" cy="804863"/>
            <a:chOff x="192" y="0"/>
            <a:chExt cx="5568" cy="507"/>
          </a:xfrm>
        </p:grpSpPr>
        <p:pic>
          <p:nvPicPr>
            <p:cNvPr id="21541" name="Скругленный прямоугольник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0"/>
              <a:ext cx="5568" cy="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42" name="Text Box 7"/>
            <p:cNvSpPr txBox="1">
              <a:spLocks noChangeArrowheads="1"/>
            </p:cNvSpPr>
            <p:nvPr/>
          </p:nvSpPr>
          <p:spPr bwMode="auto">
            <a:xfrm>
              <a:off x="252" y="38"/>
              <a:ext cx="5449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lr>
                  <a:srgbClr val="000000"/>
                </a:buClr>
                <a:buSzPct val="65000"/>
                <a:buFont typeface="Wingdings 2" panose="05020102010507070707" pitchFamily="18" charset="2"/>
                <a:buChar char=""/>
                <a:defRPr sz="2800">
                  <a:solidFill>
                    <a:schemeClr val="tx1"/>
                  </a:solidFill>
                  <a:latin typeface="Constantia" panose="02030602050306030303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SzPct val="80000"/>
                <a:buFont typeface="Wingdings 2" panose="05020102010507070707" pitchFamily="18" charset="2"/>
                <a:buChar char=""/>
                <a:defRPr sz="2400">
                  <a:solidFill>
                    <a:schemeClr val="tx1"/>
                  </a:solidFill>
                  <a:latin typeface="Constantia" panose="02030602050306030303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1"/>
                </a:buClr>
                <a:buSzPct val="95000"/>
                <a:buFont typeface="Wingdings" panose="05000000000000000000" pitchFamily="2" charset="2"/>
                <a:buChar char=""/>
                <a:defRPr sz="2200">
                  <a:solidFill>
                    <a:schemeClr val="tx1"/>
                  </a:solidFill>
                  <a:latin typeface="Constantia" panose="02030602050306030303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SzPct val="100000"/>
                <a:buFont typeface="Wingdings 3" panose="05040102010807070707" pitchFamily="18" charset="2"/>
                <a:buChar char="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 2" panose="05020102010507070707" pitchFamily="18" charset="2"/>
                <a:buChar char=""/>
                <a:defRPr sz="2000">
                  <a:solidFill>
                    <a:schemeClr val="tx1"/>
                  </a:solidFill>
                  <a:latin typeface="Constantia" panose="02030602050306030303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ru-RU" altLang="ru-RU" sz="2400" b="1" dirty="0">
                  <a:solidFill>
                    <a:srgbClr val="FF0000"/>
                  </a:solidFill>
                </a:rPr>
                <a:t>Расходы на жилищно-коммунальное хозяйство, дорожное хозяйство</a:t>
              </a:r>
            </a:p>
          </p:txBody>
        </p:sp>
      </p:grpSp>
      <p:pic>
        <p:nvPicPr>
          <p:cNvPr id="21507" name="Picture 8" descr="16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052513"/>
            <a:ext cx="3079750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9" descr="988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076700"/>
            <a:ext cx="3095625" cy="2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4582" name="Group 70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681952591"/>
              </p:ext>
            </p:extLst>
          </p:nvPr>
        </p:nvGraphicFramePr>
        <p:xfrm>
          <a:off x="3779838" y="1052513"/>
          <a:ext cx="5256212" cy="5688855"/>
        </p:xfrm>
        <a:graphic>
          <a:graphicData uri="http://schemas.openxmlformats.org/drawingml/2006/table">
            <a:tbl>
              <a:tblPr/>
              <a:tblGrid>
                <a:gridCol w="2088306">
                  <a:extLst>
                    <a:ext uri="{9D8B030D-6E8A-4147-A177-3AD203B41FA5}">
                      <a16:colId xmlns:a16="http://schemas.microsoft.com/office/drawing/2014/main" val="1607992066"/>
                    </a:ext>
                  </a:extLst>
                </a:gridCol>
                <a:gridCol w="1080344">
                  <a:extLst>
                    <a:ext uri="{9D8B030D-6E8A-4147-A177-3AD203B41FA5}">
                      <a16:colId xmlns:a16="http://schemas.microsoft.com/office/drawing/2014/main" val="2380990146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val="3610390366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3192622247"/>
                    </a:ext>
                  </a:extLst>
                </a:gridCol>
              </a:tblGrid>
              <a:tr h="889000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2025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2027 год</a:t>
                      </a:r>
                    </a:p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тыс. рублей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5133669"/>
                  </a:ext>
                </a:extLst>
              </a:tr>
              <a:tr h="623391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4890,3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042784"/>
                  </a:ext>
                </a:extLst>
              </a:tr>
              <a:tr h="648072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138588,0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294247,3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242220,5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1209877"/>
                  </a:ext>
                </a:extLst>
              </a:tr>
              <a:tr h="648072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52035,6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35461,4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36094,8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153157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48699,6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48699,6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47199,6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563691"/>
                  </a:ext>
                </a:extLst>
              </a:tr>
              <a:tr h="1212850"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расходов на жилищно-коммунальное хозяйство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C155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244213,5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C155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378408,3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C155"/>
                    </a:solidFill>
                  </a:tcPr>
                </a:tc>
                <a:tc>
                  <a:txBody>
                    <a:bodyPr/>
                    <a:lstStyle>
                      <a:lvl1pPr marL="136525" eaLnBrk="0" hangingPunct="0">
                        <a:spcBef>
                          <a:spcPct val="20000"/>
                        </a:spcBef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defRPr sz="24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80000"/>
                        <a:buFont typeface="Wingdings 2" panose="05020102010507070707" pitchFamily="18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buFont typeface="Wingdings 3" panose="050401020108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Constantia" panose="02030602050306030303" pitchFamily="18" charset="0"/>
                        </a:defRPr>
                      </a:lvl9pPr>
                    </a:lstStyle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325514,9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FC15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6007404"/>
                  </a:ext>
                </a:extLst>
              </a:tr>
              <a:tr h="722590"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Дорожное хозяйство (дорожные фонды)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38996,9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51559,7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36525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65000"/>
                        <a:buFont typeface="Wingdings 2" panose="05020102010507070707" pitchFamily="18" charset="2"/>
                        <a:buNone/>
                        <a:tabLst/>
                      </a:pPr>
                      <a:r>
                        <a:rPr kumimoji="0" lang="ru-RU" alt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35348,7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03902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63264" y="260996"/>
            <a:ext cx="8712968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Муниципальный долг</a:t>
            </a:r>
          </a:p>
        </p:txBody>
      </p:sp>
      <p:sp>
        <p:nvSpPr>
          <p:cNvPr id="22533" name="Прямоугольник 2"/>
          <p:cNvSpPr>
            <a:spLocks noChangeArrowheads="1"/>
          </p:cNvSpPr>
          <p:nvPr/>
        </p:nvSpPr>
        <p:spPr bwMode="auto">
          <a:xfrm>
            <a:off x="2771775" y="1125538"/>
            <a:ext cx="6192838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i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i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i="1" dirty="0">
                <a:solidFill>
                  <a:schemeClr val="bg1"/>
                </a:solidFill>
                <a:latin typeface="Times New Roman" panose="02020603050405020304" pitchFamily="18" charset="0"/>
              </a:rPr>
              <a:t>Верхний предел муниципального внутреннего долга города Кузнецка установлен в объеме на 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- 1 января 2027 года 67058,9 тыс.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- 1 января 2028 года 0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- 1 января 2029 года 0 рублей.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ru-RU" altLang="ru-RU" sz="18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endParaRPr lang="ru-RU" altLang="ru-RU" sz="18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sz="1800" b="1" i="1" dirty="0">
                <a:solidFill>
                  <a:schemeClr val="bg1"/>
                </a:solidFill>
                <a:latin typeface="Times New Roman" panose="02020603050405020304" pitchFamily="18" charset="0"/>
              </a:rPr>
              <a:t>Объем расходов на обслуживание муниципального долга города Кузнецка установлен в объеме на: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--2026 год 100,2 тыс.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--2027 год 19,7 тыс. рублей;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--2028 год 0 рублей.</a:t>
            </a:r>
            <a:endParaRPr lang="ru-RU" altLang="ru-RU" sz="1800" b="1" i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dirty="0">
              <a:latin typeface="Times New Roman" panose="02020603050405020304" pitchFamily="18" charset="0"/>
            </a:endParaRPr>
          </a:p>
        </p:txBody>
      </p:sp>
      <p:sp>
        <p:nvSpPr>
          <p:cNvPr id="22534" name="TextBox 6"/>
          <p:cNvSpPr txBox="1">
            <a:spLocks noChangeArrowheads="1"/>
          </p:cNvSpPr>
          <p:nvPr/>
        </p:nvSpPr>
        <p:spPr bwMode="auto">
          <a:xfrm>
            <a:off x="539750" y="1484313"/>
            <a:ext cx="17287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4000" b="1">
                <a:solidFill>
                  <a:schemeClr val="bg1"/>
                </a:solidFill>
              </a:rPr>
              <a:t>долг</a:t>
            </a:r>
          </a:p>
        </p:txBody>
      </p:sp>
      <p:pic>
        <p:nvPicPr>
          <p:cNvPr id="22535" name="Picture 9" descr="dol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73238"/>
            <a:ext cx="2592387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79512" y="260648"/>
            <a:ext cx="8712968" cy="720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</a:rPr>
              <a:t>Контактная информация</a:t>
            </a:r>
          </a:p>
        </p:txBody>
      </p:sp>
      <p:sp>
        <p:nvSpPr>
          <p:cNvPr id="24581" name="TextBox 2"/>
          <p:cNvSpPr txBox="1">
            <a:spLocks noChangeArrowheads="1"/>
          </p:cNvSpPr>
          <p:nvPr/>
        </p:nvSpPr>
        <p:spPr bwMode="auto">
          <a:xfrm>
            <a:off x="323850" y="1196975"/>
            <a:ext cx="84963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00000"/>
              </a:buClr>
              <a:buSzPct val="65000"/>
              <a:buFont typeface="Wingdings 2" panose="05020102010507070707" pitchFamily="18" charset="2"/>
              <a:buChar char=""/>
              <a:defRPr sz="28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80000"/>
              <a:buFont typeface="Wingdings 2" panose="05020102010507070707" pitchFamily="18" charset="2"/>
              <a:buChar char="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95000"/>
              <a:buFont typeface="Wingdings" panose="05000000000000000000" pitchFamily="2" charset="2"/>
              <a:buChar char=""/>
              <a:defRPr sz="22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Font typeface="Wingdings 3" panose="05040102010807070707" pitchFamily="18" charset="2"/>
              <a:buChar char="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anose="05020102010507070707" pitchFamily="18" charset="2"/>
              <a:buChar char="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«Бюджет  города Кузнецка для граждан на 2026 год и плановый период 2027 и 2028 годов»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chemeClr val="bg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</a:rPr>
              <a:t>подготовлен управлением финансов города Кузнецка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000" b="1" dirty="0">
              <a:solidFill>
                <a:schemeClr val="bg1">
                  <a:lumMod val="75000"/>
                  <a:lumOff val="25000"/>
                </a:schemeClr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solidFill>
                  <a:srgbClr val="FF0000"/>
                </a:solidFill>
              </a:rPr>
              <a:t> 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442530, Пензенская область, г. Кузнецк, ул. Ленина, д. 191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 Е-</a:t>
            </a:r>
            <a:r>
              <a:rPr lang="ru-RU" altLang="ru-RU" sz="1800" b="1" dirty="0" err="1">
                <a:solidFill>
                  <a:schemeClr val="bg1"/>
                </a:solidFill>
                <a:latin typeface="Times New Roman" panose="02020603050405020304" pitchFamily="18" charset="0"/>
              </a:rPr>
              <a:t>mail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: 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hlinkClick r:id="rId2"/>
              </a:rPr>
              <a:t>upr-finansov-kuz@list.ru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, </a:t>
            </a:r>
            <a:r>
              <a:rPr lang="ru-RU" altLang="ru-RU" sz="1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тел. (841-57) 9-00-08, факс (841-57) 3-30-62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 График работы  управления финансов города Кузнецка: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 понедельника по пятницу - с 8-00 до 17-00;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суббота, воскресенье - выходные дни.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Обеденный перерыв - с 12-00 до 13-00.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6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Бюджета города Кузнецка Пензенской области на 2026 год и на плановый период 2027 и 2028 годов размещен на   официальном сайте управления финансов города Кузнецка </a:t>
            </a:r>
            <a:r>
              <a:rPr lang="en-US" altLang="ru-RU" sz="1600" b="1" u="sng" dirty="0">
                <a:solidFill>
                  <a:schemeClr val="bg1"/>
                </a:solidFill>
                <a:latin typeface="Times New Roman" panose="02020603050405020304" pitchFamily="18" charset="0"/>
                <a:hlinkClick r:id="rId3"/>
              </a:rPr>
              <a:t>http://kuz-finance.ru</a:t>
            </a:r>
            <a:r>
              <a:rPr lang="ru-RU" altLang="ru-RU" sz="1600" b="1" u="sng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1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в разделе «Открытый бюджет города Кузнецка» </a:t>
            </a:r>
            <a:endParaRPr lang="ru-RU" altLang="ru-RU" sz="1600" b="1" u="sng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10841</TotalTime>
  <Words>5940</Words>
  <Application>Microsoft Office PowerPoint</Application>
  <PresentationFormat>Экран (4:3)</PresentationFormat>
  <Paragraphs>1450</Paragraphs>
  <Slides>51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63" baseType="lpstr">
      <vt:lpstr>Arial</vt:lpstr>
      <vt:lpstr>Arial Cyr</vt:lpstr>
      <vt:lpstr>Bookman Old Style</vt:lpstr>
      <vt:lpstr>Calibri</vt:lpstr>
      <vt:lpstr>Century Gothic</vt:lpstr>
      <vt:lpstr>Constantia</vt:lpstr>
      <vt:lpstr>MS Sans Serif</vt:lpstr>
      <vt:lpstr>Sitka Heading</vt:lpstr>
      <vt:lpstr>Times New Roman</vt:lpstr>
      <vt:lpstr>Wingdings 2</vt:lpstr>
      <vt:lpstr>Wingdings 3</vt:lpstr>
      <vt:lpstr>Сектор</vt:lpstr>
      <vt:lpstr>Презентация PowerPoint</vt:lpstr>
      <vt:lpstr>Основные термины и понятия</vt:lpstr>
      <vt:lpstr>Презентация PowerPoint</vt:lpstr>
      <vt:lpstr>Описание административно – территориального деления публично – правового образования</vt:lpstr>
      <vt:lpstr>Презентация PowerPoint</vt:lpstr>
      <vt:lpstr>Основные этапы бюджетного процесса</vt:lpstr>
      <vt:lpstr>Участники бюджетного процесса в городе 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Основные показатель социально – экономического развития города Кузнецка на 2026 год и плановый период 2027 и 2028 годов</vt:lpstr>
      <vt:lpstr>Презентация PowerPoint</vt:lpstr>
      <vt:lpstr>Перечень  муниципальных программ города Кузнецка  (утвержден постановлением администрации города Кузнецка от 25.09.2013 № 1866)</vt:lpstr>
      <vt:lpstr>Презентация PowerPoint</vt:lpstr>
      <vt:lpstr>Структура бюджета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Кировская область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skutina</dc:creator>
  <cp:lastModifiedBy>FefelovaTA</cp:lastModifiedBy>
  <cp:revision>1052</cp:revision>
  <cp:lastPrinted>2026-02-05T06:19:47Z</cp:lastPrinted>
  <dcterms:created xsi:type="dcterms:W3CDTF">2013-11-12T07:49:12Z</dcterms:created>
  <dcterms:modified xsi:type="dcterms:W3CDTF">2026-02-05T08:27:56Z</dcterms:modified>
</cp:coreProperties>
</file>